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74" r:id="rId3"/>
    <p:sldId id="256" r:id="rId4"/>
    <p:sldId id="481" r:id="rId5"/>
    <p:sldId id="2761" r:id="rId6"/>
    <p:sldId id="2774" r:id="rId7"/>
    <p:sldId id="2780" r:id="rId9"/>
    <p:sldId id="2781" r:id="rId10"/>
    <p:sldId id="2782" r:id="rId11"/>
    <p:sldId id="2776" r:id="rId12"/>
    <p:sldId id="2768" r:id="rId13"/>
    <p:sldId id="2769" r:id="rId14"/>
    <p:sldId id="2770" r:id="rId15"/>
    <p:sldId id="2771" r:id="rId16"/>
    <p:sldId id="2783" r:id="rId17"/>
    <p:sldId id="2778" r:id="rId18"/>
    <p:sldId id="2777" r:id="rId19"/>
    <p:sldId id="2785" r:id="rId20"/>
    <p:sldId id="2784" r:id="rId21"/>
    <p:sldId id="2779"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33"/>
    <a:srgbClr val="64AAC6"/>
    <a:srgbClr val="FFFFFF"/>
    <a:srgbClr val="BEA067"/>
    <a:srgbClr val="003F72"/>
    <a:srgbClr val="798E9F"/>
    <a:srgbClr val="E3BE6B"/>
    <a:srgbClr val="595959"/>
    <a:srgbClr val="E16D3F"/>
    <a:srgbClr val="183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48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282" y="1279287"/>
            <a:ext cx="614118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为了。。。。。国外提出了一种</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ea typeface="+mn-ea"/>
                <a:cs typeface="Times New Roman" panose="02020603050405020304" pitchFamily="18" charset="0"/>
              </a:rPr>
              <a:t>从电隔离防腐结构上讲，国内电隔离型锚具结构主要有两种形式，一种为</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朱万旭、周红梅等人采用传统的</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的动态电阻值进行长期监测对比试验。试验结果表明；传统的金属波纹管孔道锚固体系的动态电阻值基本保持不变，</a:t>
            </a:r>
            <a:r>
              <a:rPr lang="en-US" altLang="zh-CN" dirty="0">
                <a:latin typeface="Times New Roman" panose="02020603050405020304" pitchFamily="18" charset="0"/>
                <a:ea typeface="+mn-ea"/>
              </a:rPr>
              <a:t>OVM.M15ZH</a:t>
            </a:r>
            <a:r>
              <a:rPr lang="zh-CN" altLang="zh-CN" dirty="0">
                <a:latin typeface="Times New Roman" panose="02020603050405020304" pitchFamily="18" charset="0"/>
                <a:ea typeface="+mn-ea"/>
                <a:cs typeface="Times New Roman" panose="02020603050405020304" pitchFamily="18" charset="0"/>
              </a:rPr>
              <a:t>型电绝缘型锚固体系的动态电阻值则随着时间的推移呈上升趋势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cs typeface="Times New Roman" panose="02020603050405020304" pitchFamily="18" charset="0"/>
              </a:rPr>
              <a:t>预应力混凝土结构由于腐蚀引起的耐久性问题不仅是存在的，而且是严峻的；常规的锚固体系和防护检测手段不能满足实际应用要求，因此，</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rPr>
              <a:t>本课题依托柳州</a:t>
            </a:r>
            <a:r>
              <a:rPr lang="en-US" altLang="zh-CN" dirty="0">
                <a:latin typeface="Times New Roman" panose="02020603050405020304" pitchFamily="18" charset="0"/>
                <a:cs typeface="Times New Roman" panose="02020603050405020304" pitchFamily="18" charset="0"/>
              </a:rPr>
              <a:t>OVM</a:t>
            </a:r>
            <a:r>
              <a:rPr lang="zh-CN" altLang="zh-CN" dirty="0">
                <a:latin typeface="Times New Roman" panose="02020603050405020304" pitchFamily="18" charset="0"/>
              </a:rPr>
              <a:t>公司平台开展新型电隔离预应力锚固体系的相关研究，主要的研究目标为：</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这部分研究内容主要是原理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b="0" dirty="0">
                <a:latin typeface="Times New Roman" panose="02020603050405020304" pitchFamily="18" charset="0"/>
                <a:ea typeface="+mn-ea"/>
              </a:rPr>
              <a:t>新型电隔离锚固体系下的锚具在结构上和常规体系存在差异，需要</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83" y="365125"/>
            <a:ext cx="10516635"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0560" y="274638"/>
            <a:ext cx="10972801" cy="1143000"/>
          </a:xfrm>
          <a:prstGeom prst="rect">
            <a:avLst/>
          </a:prstGeom>
        </p:spPr>
        <p:txBody>
          <a:bodyPr/>
          <a:lstStyle/>
          <a:p>
            <a:r>
              <a:rPr lang="zh-TW" altLang="en-US"/>
              <a:t>按一下以編輯母片標題樣式</a:t>
            </a:r>
            <a:endParaRPr lang="zh-TW" altLang="en-US"/>
          </a:p>
        </p:txBody>
      </p:sp>
      <p:sp>
        <p:nvSpPr>
          <p:cNvPr id="3" name="內容版面配置區 2"/>
          <p:cNvSpPr>
            <a:spLocks noGrp="1"/>
          </p:cNvSpPr>
          <p:nvPr>
            <p:ph idx="1"/>
          </p:nvPr>
        </p:nvSpPr>
        <p:spPr>
          <a:xfrm>
            <a:off x="610560" y="1600201"/>
            <a:ext cx="10972801" cy="4525963"/>
          </a:xfrm>
          <a:prstGeom prst="rect">
            <a:avLst/>
          </a:prstGeo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812800" y="1600200"/>
            <a:ext cx="5334000" cy="44989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350000" y="1600200"/>
            <a:ext cx="5334000" cy="449897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3368" y="6245225"/>
            <a:ext cx="3052233" cy="476250"/>
          </a:xfrm>
        </p:spPr>
        <p:txBody>
          <a:bodyPr/>
          <a:lstStyle>
            <a:lvl1pPr>
              <a:defRPr/>
            </a:lvl1pPr>
          </a:lstStyle>
          <a:p>
            <a:fld id="{41C36C74-D7D1-45F0-AB40-8D821714F54C}"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7" name="Picture 5" descr="C:\Documents and Settings\Administrator\桌面\08.png"/>
          <p:cNvPicPr>
            <a:picLocks noChangeAspect="1" noChangeArrowheads="1"/>
          </p:cNvPicPr>
          <p:nvPr userDrawn="1"/>
        </p:nvPicPr>
        <p:blipFill>
          <a:blip r:embed="rId2" cstate="print"/>
          <a:srcRect/>
          <a:stretch>
            <a:fillRect/>
          </a:stretch>
        </p:blipFill>
        <p:spPr bwMode="auto">
          <a:xfrm>
            <a:off x="0" y="6324600"/>
            <a:ext cx="12192000" cy="323657"/>
          </a:xfrm>
          <a:prstGeom prst="rect">
            <a:avLst/>
          </a:prstGeom>
          <a:noFill/>
        </p:spPr>
      </p:pic>
      <p:pic>
        <p:nvPicPr>
          <p:cNvPr id="8" name="Picture 2" descr="C:\Documents and Settings\Administrator\桌面\06.png"/>
          <p:cNvPicPr>
            <a:picLocks noChangeAspect="1" noChangeArrowheads="1"/>
          </p:cNvPicPr>
          <p:nvPr userDrawn="1"/>
        </p:nvPicPr>
        <p:blipFill>
          <a:blip r:embed="rId3" cstate="print"/>
          <a:srcRect/>
          <a:stretch>
            <a:fillRect/>
          </a:stretch>
        </p:blipFill>
        <p:spPr bwMode="auto">
          <a:xfrm>
            <a:off x="3175" y="0"/>
            <a:ext cx="12188825" cy="761484"/>
          </a:xfrm>
          <a:prstGeom prst="rect">
            <a:avLst/>
          </a:prstGeom>
          <a:noFill/>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838283" y="-236538"/>
            <a:ext cx="10516635" cy="1325563"/>
          </a:xfrm>
        </p:spPr>
        <p:txBody>
          <a:bodyPr>
            <a:normAutofit/>
          </a:bodyPr>
          <a:lstStyle>
            <a:lvl1pPr>
              <a:defRPr sz="3600" b="1">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83" y="1825625"/>
            <a:ext cx="518211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808" y="1825625"/>
            <a:ext cx="518211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891" y="2665379"/>
            <a:ext cx="487405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7554" y="2665379"/>
            <a:ext cx="4898058"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6" name="Picture 2" descr="C:\Documents and Settings\Administrator\桌面\06.png"/>
          <p:cNvPicPr>
            <a:picLocks noChangeAspect="1" noChangeArrowheads="1"/>
          </p:cNvPicPr>
          <p:nvPr userDrawn="1"/>
        </p:nvPicPr>
        <p:blipFill>
          <a:blip r:embed="rId2" cstate="print"/>
          <a:srcRect/>
          <a:stretch>
            <a:fillRect/>
          </a:stretch>
        </p:blipFill>
        <p:spPr bwMode="auto">
          <a:xfrm>
            <a:off x="3175" y="0"/>
            <a:ext cx="12188825" cy="761484"/>
          </a:xfrm>
          <a:prstGeom prst="rect">
            <a:avLst/>
          </a:prstGeom>
          <a:noFill/>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1082588" y="-207247"/>
            <a:ext cx="10516635" cy="1325563"/>
          </a:xfrm>
        </p:spPr>
        <p:txBody>
          <a:bodyPr>
            <a:normAutofit/>
          </a:bodyPr>
          <a:lstStyle>
            <a:lvl1pPr>
              <a:defRPr sz="3600">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7" name="图片 6" descr="0000"/>
          <p:cNvPicPr>
            <a:picLocks noChangeAspect="1"/>
          </p:cNvPicPr>
          <p:nvPr userDrawn="1"/>
        </p:nvPicPr>
        <p:blipFill>
          <a:blip r:embed="rId2" cstate="print"/>
          <a:stretch>
            <a:fillRect/>
          </a:stretch>
        </p:blipFill>
        <p:spPr>
          <a:xfrm>
            <a:off x="0" y="90854"/>
            <a:ext cx="12254865" cy="6894830"/>
          </a:xfrm>
          <a:prstGeom prst="rect">
            <a:avLst/>
          </a:prstGeom>
        </p:spPr>
      </p:pic>
      <p:pic>
        <p:nvPicPr>
          <p:cNvPr id="8" name="图片 7" descr="0000"/>
          <p:cNvPicPr>
            <a:picLocks noChangeAspect="1"/>
          </p:cNvPicPr>
          <p:nvPr userDrawn="1"/>
        </p:nvPicPr>
        <p:blipFill>
          <a:blip r:embed="rId3" cstate="print"/>
          <a:stretch>
            <a:fillRect/>
          </a:stretch>
        </p:blipFill>
        <p:spPr>
          <a:xfrm>
            <a:off x="2566035" y="3144520"/>
            <a:ext cx="7098665" cy="148463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698" y="457201"/>
            <a:ext cx="617280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71" y="2057400"/>
            <a:ext cx="416575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83" y="365125"/>
            <a:ext cx="7735062"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6.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35.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6.xml"/><Relationship Id="rId6" Type="http://schemas.openxmlformats.org/officeDocument/2006/relationships/image" Target="../media/image44.wmf"/><Relationship Id="rId5" Type="http://schemas.openxmlformats.org/officeDocument/2006/relationships/oleObject" Target="../embeddings/oleObject3.bin"/><Relationship Id="rId4" Type="http://schemas.openxmlformats.org/officeDocument/2006/relationships/image" Target="../media/image43.wmf"/><Relationship Id="rId3" Type="http://schemas.openxmlformats.org/officeDocument/2006/relationships/oleObject" Target="../embeddings/oleObject2.bin"/><Relationship Id="rId2" Type="http://schemas.openxmlformats.org/officeDocument/2006/relationships/image" Target="../media/image42.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image" Target="../media/image32.jpe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0000"/>
          <p:cNvPicPr>
            <a:picLocks noChangeAspect="1"/>
          </p:cNvPicPr>
          <p:nvPr/>
        </p:nvPicPr>
        <p:blipFill>
          <a:blip r:embed="rId1" cstate="print"/>
          <a:stretch>
            <a:fillRect/>
          </a:stretch>
        </p:blipFill>
        <p:spPr>
          <a:xfrm>
            <a:off x="0" y="90854"/>
            <a:ext cx="12254865" cy="6894830"/>
          </a:xfrm>
          <a:prstGeom prst="rect">
            <a:avLst/>
          </a:prstGeom>
        </p:spPr>
      </p:pic>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13"/>
          <p:cNvSpPr txBox="1"/>
          <p:nvPr/>
        </p:nvSpPr>
        <p:spPr>
          <a:xfrm>
            <a:off x="8816340" y="5513705"/>
            <a:ext cx="2811780" cy="303530"/>
          </a:xfrm>
          <a:prstGeom prst="rect">
            <a:avLst/>
          </a:prstGeom>
          <a:noFill/>
        </p:spPr>
        <p:txBody>
          <a:bodyPr wrap="none" rtlCol="0">
            <a:spAutoFit/>
          </a:bodyPr>
          <a:lstStyle/>
          <a:p>
            <a:pPr algn="l"/>
            <a:r>
              <a:rPr lang="zh-CN" altLang="en-US" sz="1380" dirty="0">
                <a:latin typeface="微软雅黑" panose="020B0503020204020204" pitchFamily="34" charset="-122"/>
                <a:ea typeface="微软雅黑" panose="020B0503020204020204" pitchFamily="34" charset="-122"/>
              </a:rPr>
              <a:t>电子科技大学机械与电气工程学院</a:t>
            </a:r>
            <a:endParaRPr lang="zh-CN" altLang="en-US" sz="1380" dirty="0">
              <a:latin typeface="微软雅黑" panose="020B0503020204020204" pitchFamily="34" charset="-122"/>
              <a:ea typeface="微软雅黑" panose="020B0503020204020204" pitchFamily="34" charset="-122"/>
            </a:endParaRPr>
          </a:p>
        </p:txBody>
      </p:sp>
      <p:sp>
        <p:nvSpPr>
          <p:cNvPr id="26" name="文本框 15"/>
          <p:cNvSpPr txBox="1"/>
          <p:nvPr/>
        </p:nvSpPr>
        <p:spPr>
          <a:xfrm>
            <a:off x="8820150" y="5761355"/>
            <a:ext cx="2880360" cy="232410"/>
          </a:xfrm>
          <a:prstGeom prst="rect">
            <a:avLst/>
          </a:prstGeom>
          <a:noFill/>
        </p:spPr>
        <p:txBody>
          <a:bodyPr wrap="square" rtlCol="0">
            <a:spAutoFit/>
          </a:bodyPr>
          <a:lstStyle/>
          <a:p>
            <a:r>
              <a:rPr lang="zh-CN" altLang="en-US" sz="920" dirty="0">
                <a:latin typeface="微软雅黑" panose="020B0503020204020204" pitchFamily="34" charset="-122"/>
                <a:ea typeface="微软雅黑" panose="020B0503020204020204" pitchFamily="34" charset="-122"/>
              </a:rPr>
              <a:t>School of Mechanical and Electrical Engineering</a:t>
            </a:r>
            <a:endParaRPr lang="zh-CN" altLang="en-US" sz="920"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8735060" y="5420360"/>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片 27" descr="0000"/>
          <p:cNvPicPr>
            <a:picLocks noChangeAspect="1"/>
          </p:cNvPicPr>
          <p:nvPr/>
        </p:nvPicPr>
        <p:blipFill>
          <a:blip r:embed="rId2" cstate="print"/>
          <a:stretch>
            <a:fillRect/>
          </a:stretch>
        </p:blipFill>
        <p:spPr>
          <a:xfrm>
            <a:off x="2566035" y="3144520"/>
            <a:ext cx="7098665" cy="1484630"/>
          </a:xfrm>
          <a:prstGeom prst="rect">
            <a:avLst/>
          </a:prstGeom>
        </p:spPr>
      </p:pic>
      <p:sp>
        <p:nvSpPr>
          <p:cNvPr id="29" name="文本框 17"/>
          <p:cNvSpPr txBox="1"/>
          <p:nvPr/>
        </p:nvSpPr>
        <p:spPr>
          <a:xfrm>
            <a:off x="7856220" y="6226175"/>
            <a:ext cx="1802765" cy="229870"/>
          </a:xfrm>
          <a:prstGeom prst="rect">
            <a:avLst/>
          </a:prstGeom>
          <a:noFill/>
        </p:spPr>
        <p:txBody>
          <a:bodyPr wrap="square" rtlCol="0">
            <a:spAutoFit/>
          </a:bodyPr>
          <a:lstStyle/>
          <a:p>
            <a:pPr algn="dist"/>
            <a:r>
              <a:rPr lang="zh-CN" altLang="en-US" sz="900">
                <a:solidFill>
                  <a:srgbClr val="183884"/>
                </a:solidFill>
                <a:latin typeface="方正兰亭粗黑简体" panose="02000000000000000000" charset="-122"/>
                <a:ea typeface="方正兰亭粗黑简体" panose="02000000000000000000" charset="-122"/>
              </a:rPr>
              <a:t>www.smee.uestc.edu.cn</a:t>
            </a:r>
            <a:endParaRPr lang="zh-CN" altLang="en-US" sz="900">
              <a:solidFill>
                <a:srgbClr val="183884"/>
              </a:solidFill>
              <a:latin typeface="方正兰亭粗黑简体" panose="02000000000000000000" charset="-122"/>
              <a:ea typeface="方正兰亭粗黑简体" panose="02000000000000000000" charset="-122"/>
            </a:endParaRPr>
          </a:p>
        </p:txBody>
      </p:sp>
      <p:pic>
        <p:nvPicPr>
          <p:cNvPr id="30" name="图片 29" descr="00001"/>
          <p:cNvPicPr>
            <a:picLocks noChangeAspect="1"/>
          </p:cNvPicPr>
          <p:nvPr/>
        </p:nvPicPr>
        <p:blipFill>
          <a:blip r:embed="rId3" cstate="print"/>
          <a:stretch>
            <a:fillRect/>
          </a:stretch>
        </p:blipFill>
        <p:spPr>
          <a:xfrm>
            <a:off x="3824605" y="1122680"/>
            <a:ext cx="3456305" cy="359346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274" y="5311438"/>
            <a:ext cx="751691" cy="876973"/>
          </a:xfrm>
          <a:prstGeom prst="rect">
            <a:avLst/>
          </a:prstGeom>
        </p:spPr>
      </p:pic>
      <p:sp>
        <p:nvSpPr>
          <p:cNvPr id="13" name="文本框 8"/>
          <p:cNvSpPr txBox="1">
            <a:spLocks noChangeArrowheads="1"/>
          </p:cNvSpPr>
          <p:nvPr/>
        </p:nvSpPr>
        <p:spPr bwMode="auto">
          <a:xfrm>
            <a:off x="1852507" y="2781607"/>
            <a:ext cx="8549850" cy="645160"/>
          </a:xfrm>
          <a:prstGeom prst="rect">
            <a:avLst/>
          </a:prstGeom>
          <a:noFill/>
          <a:ln w="9525">
            <a:noFill/>
            <a:miter lim="800000"/>
          </a:ln>
        </p:spPr>
        <p:txBody>
          <a:bodyPr wrap="square">
            <a:spAutoFit/>
          </a:bodyPr>
          <a:lstStyle/>
          <a:p>
            <a:pPr algn="ctr"/>
            <a:r>
              <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新型电隔离预应力锚固体系性能研究</a:t>
            </a:r>
            <a:endPar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9"/>
          <p:cNvSpPr txBox="1"/>
          <p:nvPr/>
        </p:nvSpPr>
        <p:spPr>
          <a:xfrm>
            <a:off x="7443293" y="4136043"/>
            <a:ext cx="3278800" cy="101473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答辩人：施杰越</a:t>
            </a:r>
            <a:endParaRPr lang="zh-CN" altLang="en-US"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指导教师：李坚</a:t>
            </a:r>
            <a:endParaRPr lang="zh-CN" altLang="en-US"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校外导师：邹易清</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197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预应力混凝土结构腐蚀机理和电隔离防护原理分析</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1901184"/>
            <a:ext cx="9013825" cy="4613058"/>
          </a:xfrm>
          <a:prstGeom prst="rect">
            <a:avLst/>
          </a:prstGeom>
          <a:noFill/>
          <a:ln w="9525">
            <a:noFill/>
          </a:ln>
        </p:spPr>
        <p:txBody>
          <a:bodyPr wrap="square">
            <a:spAutoFit/>
          </a:bodyPr>
          <a:lstStyle/>
          <a:p>
            <a:pPr indent="0" algn="l"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查阅国内外相关文献，得到预应力构件遭受周围环境的氯化物、杂散电流的侵蚀机理；提取影响预应力构件腐蚀进展的关键特征参量；</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查阅国外电隔离预应力体系相关技术标准和工程案例，对电隔离防护原理进行分析，提炼电隔离体系对预应力筋防护的关键要素；</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dirty="0">
                <a:latin typeface="Times New Roman" panose="02020603050405020304" pitchFamily="18" charset="0"/>
                <a:ea typeface="宋体" panose="02010600030101010101" pitchFamily="2" charset="-122"/>
              </a:rPr>
              <a:t>3</a:t>
            </a:r>
            <a:r>
              <a:rPr lang="en-US" altLang="zh-CN" b="0" dirty="0">
                <a:latin typeface="Times New Roman" panose="02020603050405020304" pitchFamily="18" charset="0"/>
                <a:ea typeface="宋体" panose="02010600030101010101" pitchFamily="2" charset="-122"/>
              </a:rPr>
              <a:t>.</a:t>
            </a:r>
            <a:r>
              <a:rPr lang="zh-CN" b="0" dirty="0">
                <a:latin typeface="Times New Roman" panose="02020603050405020304" pitchFamily="18" charset="0"/>
                <a:ea typeface="宋体" panose="02010600030101010101" pitchFamily="2" charset="-122"/>
              </a:rPr>
              <a:t>建立电隔离预应力体系等效电路模型，为电隔离监测提供理论依据</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0" algn="l" fontAlgn="auto">
              <a:lnSpc>
                <a:spcPct val="150000"/>
              </a:lnSpc>
            </a:pPr>
            <a:endParaRPr lang="en-US" altLang="zh-CN" b="0"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rPr>
              <a:t>4.</a:t>
            </a:r>
            <a:r>
              <a:rPr lang="zh-CN" altLang="zh-CN" dirty="0">
                <a:latin typeface="Times New Roman" panose="02020603050405020304" pitchFamily="18" charset="0"/>
              </a:rPr>
              <a:t>对现有密封防腐</a:t>
            </a:r>
            <a:r>
              <a:rPr lang="zh-CN" altLang="en-US" dirty="0">
                <a:latin typeface="Times New Roman" panose="02020603050405020304" pitchFamily="18" charset="0"/>
              </a:rPr>
              <a:t>技术</a:t>
            </a:r>
            <a:r>
              <a:rPr lang="zh-CN" altLang="zh-CN" dirty="0">
                <a:latin typeface="Times New Roman" panose="02020603050405020304" pitchFamily="18" charset="0"/>
              </a:rPr>
              <a:t>进行调研，在常规锚具体系的基础上，结合国外现有电隔离体系，确定新型电隔离预应力锚固体系的设计方案</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indent="0" algn="l" fontAlgn="auto">
              <a:lnSpc>
                <a:spcPct val="150000"/>
              </a:lnSpc>
            </a:pPr>
            <a:endParaRPr lang="zh-CN" altLang="en-US" b="0" dirty="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电隔离体系关键组件结构设计和分析</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584635"/>
            <a:ext cx="5477510" cy="2537874"/>
          </a:xfrm>
          <a:prstGeom prst="rect">
            <a:avLst/>
          </a:prstGeom>
          <a:noFill/>
          <a:ln w="9525">
            <a:noFill/>
          </a:ln>
        </p:spPr>
        <p:txBody>
          <a:bodyPr wrap="square">
            <a:spAutoFit/>
          </a:bodyPr>
          <a:lstStyle/>
          <a:p>
            <a:pPr indent="0"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利用</a:t>
            </a:r>
            <a:r>
              <a:rPr lang="en-US" b="0" dirty="0">
                <a:latin typeface="Times New Roman" panose="02020603050405020304" pitchFamily="18" charset="0"/>
                <a:ea typeface="宋体" panose="02010600030101010101" pitchFamily="2" charset="-122"/>
                <a:cs typeface="Times New Roman" panose="02020603050405020304" pitchFamily="18" charset="0"/>
              </a:rPr>
              <a:t>SolidWorks</a:t>
            </a:r>
            <a:r>
              <a:rPr lang="zh-CN" b="0" dirty="0">
                <a:latin typeface="Times New Roman" panose="02020603050405020304" pitchFamily="18" charset="0"/>
                <a:ea typeface="宋体" panose="02010600030101010101" pitchFamily="2" charset="-122"/>
              </a:rPr>
              <a:t>三维建模软件对电隔离体系锚具和关键连接组件进行结构设计；</a:t>
            </a:r>
            <a:endParaRPr lang="en-US" altLang="zh-CN" b="0" dirty="0">
              <a:latin typeface="Times New Roman" panose="02020603050405020304" pitchFamily="18" charset="0"/>
              <a:ea typeface="宋体" panose="02010600030101010101" pitchFamily="2" charset="-122"/>
            </a:endParaRPr>
          </a:p>
          <a:p>
            <a:pPr indent="0" fontAlgn="auto">
              <a:lnSpc>
                <a:spcPct val="150000"/>
              </a:lnSpc>
            </a:pPr>
            <a:endParaRPr lang="zh-CN" b="0" dirty="0">
              <a:latin typeface="Times New Roman" panose="02020603050405020304" pitchFamily="18" charset="0"/>
              <a:ea typeface="宋体" panose="02010600030101010101" pitchFamily="2" charset="-122"/>
            </a:endParaRPr>
          </a:p>
          <a:p>
            <a:pPr indent="0"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通过</a:t>
            </a:r>
            <a:r>
              <a:rPr lang="en-US" b="0" dirty="0">
                <a:latin typeface="Times New Roman" panose="02020603050405020304" pitchFamily="18" charset="0"/>
                <a:ea typeface="宋体" panose="02010600030101010101" pitchFamily="2" charset="-122"/>
              </a:rPr>
              <a:t>ANSYS</a:t>
            </a:r>
            <a:r>
              <a:rPr lang="zh-CN" b="0" dirty="0">
                <a:latin typeface="Times New Roman" panose="02020603050405020304" pitchFamily="18" charset="0"/>
                <a:ea typeface="宋体" panose="02010600030101010101" pitchFamily="2" charset="-122"/>
              </a:rPr>
              <a:t>有限元分析软件对锚具进行力学仿真分析和计算，模拟预应力筋工作状态下锚具的受力情况，初步验证结构的力学性能。</a:t>
            </a:r>
            <a:endParaRPr lang="zh-CN" altLang="en-US" dirty="0"/>
          </a:p>
        </p:txBody>
      </p:sp>
      <p:pic>
        <p:nvPicPr>
          <p:cNvPr id="6" name="图片 5"/>
          <p:cNvPicPr/>
          <p:nvPr/>
        </p:nvPicPr>
        <p:blipFill>
          <a:blip r:embed="rId1"/>
          <a:stretch>
            <a:fillRect/>
          </a:stretch>
        </p:blipFill>
        <p:spPr>
          <a:xfrm>
            <a:off x="8289795" y="4422710"/>
            <a:ext cx="2953157" cy="1818907"/>
          </a:xfrm>
          <a:prstGeom prst="rect">
            <a:avLst/>
          </a:prstGeom>
        </p:spPr>
      </p:pic>
      <p:pic>
        <p:nvPicPr>
          <p:cNvPr id="7" name="图片 1" descr="2021-11-20_094151"/>
          <p:cNvPicPr>
            <a:picLocks noChangeAspect="1"/>
          </p:cNvPicPr>
          <p:nvPr/>
        </p:nvPicPr>
        <p:blipFill>
          <a:blip r:embed="rId2"/>
          <a:srcRect r="28825"/>
          <a:stretch>
            <a:fillRect/>
          </a:stretch>
        </p:blipFill>
        <p:spPr>
          <a:xfrm>
            <a:off x="8351910" y="1790467"/>
            <a:ext cx="2828925" cy="22828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关键构件的预应力试验和分析</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180017" y="2577239"/>
            <a:ext cx="5080000" cy="1701748"/>
          </a:xfrm>
          <a:prstGeom prst="rect">
            <a:avLst/>
          </a:prstGeom>
          <a:noFill/>
          <a:ln w="9525">
            <a:noFill/>
          </a:ln>
        </p:spPr>
        <p:txBody>
          <a:bodyPr>
            <a:spAutoFit/>
          </a:bodyPr>
          <a:lstStyle/>
          <a:p>
            <a:pPr indent="0">
              <a:lnSpc>
                <a:spcPct val="150000"/>
              </a:lnSpc>
            </a:pPr>
            <a:r>
              <a:rPr lang="zh-CN" altLang="en-US" b="0" dirty="0">
                <a:latin typeface="Times New Roman" panose="02020603050405020304" pitchFamily="18" charset="0"/>
                <a:ea typeface="宋体" panose="02010600030101010101" pitchFamily="2" charset="-122"/>
              </a:rPr>
              <a:t>对</a:t>
            </a:r>
            <a:r>
              <a:rPr lang="zh-CN" b="0" dirty="0">
                <a:latin typeface="Times New Roman" panose="02020603050405020304" pitchFamily="18" charset="0"/>
                <a:ea typeface="宋体" panose="02010600030101010101" pitchFamily="2" charset="-122"/>
              </a:rPr>
              <a:t>新型</a:t>
            </a:r>
            <a:r>
              <a:rPr lang="zh-CN" altLang="en-US" b="0" dirty="0">
                <a:latin typeface="Times New Roman" panose="02020603050405020304" pitchFamily="18" charset="0"/>
                <a:ea typeface="宋体" panose="02010600030101010101" pitchFamily="2" charset="-122"/>
              </a:rPr>
              <a:t>电隔离预应力锚固体系</a:t>
            </a:r>
            <a:r>
              <a:rPr lang="zh-CN" b="0" dirty="0">
                <a:latin typeface="Times New Roman" panose="02020603050405020304" pitchFamily="18" charset="0"/>
                <a:ea typeface="宋体" panose="02010600030101010101" pitchFamily="2" charset="-122"/>
              </a:rPr>
              <a:t>关键构件进行预应力试验研究，达到相应的预应力试验标准才能进行工程应用，其中主要试验包括：锚垫板的荷载传递试验和锚罩的</a:t>
            </a:r>
            <a:r>
              <a:rPr lang="zh-CN" altLang="en-US" b="0" dirty="0">
                <a:latin typeface="Times New Roman" panose="02020603050405020304" pitchFamily="18" charset="0"/>
                <a:ea typeface="宋体" panose="02010600030101010101" pitchFamily="2" charset="-122"/>
              </a:rPr>
              <a:t>耐</a:t>
            </a:r>
            <a:r>
              <a:rPr lang="zh-CN" b="0" dirty="0">
                <a:latin typeface="Times New Roman" panose="02020603050405020304" pitchFamily="18" charset="0"/>
                <a:ea typeface="宋体" panose="02010600030101010101" pitchFamily="2" charset="-122"/>
              </a:rPr>
              <a:t>压试验。</a:t>
            </a:r>
            <a:endParaRPr lang="zh-CN" altLang="en-US" b="0" dirty="0">
              <a:latin typeface="Times New Roman" panose="02020603050405020304" pitchFamily="18" charset="0"/>
              <a:ea typeface="宋体" panose="02010600030101010101" pitchFamily="2" charset="-122"/>
            </a:endParaRPr>
          </a:p>
        </p:txBody>
      </p:sp>
      <p:pic>
        <p:nvPicPr>
          <p:cNvPr id="6" name="图片 5" descr="IMG_20160217_090847"/>
          <p:cNvPicPr>
            <a:picLocks noChangeAspect="1"/>
          </p:cNvPicPr>
          <p:nvPr/>
        </p:nvPicPr>
        <p:blipFill>
          <a:blip r:embed="rId1"/>
          <a:srcRect l="15745" t="28577" r="17436" b="14331"/>
          <a:stretch>
            <a:fillRect/>
          </a:stretch>
        </p:blipFill>
        <p:spPr>
          <a:xfrm>
            <a:off x="7329976" y="1639752"/>
            <a:ext cx="2472985" cy="1584947"/>
          </a:xfrm>
          <a:prstGeom prst="rect">
            <a:avLst/>
          </a:prstGeom>
        </p:spPr>
      </p:pic>
      <p:pic>
        <p:nvPicPr>
          <p:cNvPr id="7" name="图片 6" descr="4B652A82151290CD404581DC7DE2701D"/>
          <p:cNvPicPr>
            <a:picLocks noChangeAspect="1"/>
          </p:cNvPicPr>
          <p:nvPr/>
        </p:nvPicPr>
        <p:blipFill>
          <a:blip r:embed="rId2"/>
          <a:srcRect b="8898"/>
          <a:stretch>
            <a:fillRect/>
          </a:stretch>
        </p:blipFill>
        <p:spPr>
          <a:xfrm>
            <a:off x="10114030" y="1639752"/>
            <a:ext cx="1303790" cy="1584765"/>
          </a:xfrm>
          <a:prstGeom prst="rect">
            <a:avLst/>
          </a:prstGeom>
        </p:spPr>
      </p:pic>
      <p:pic>
        <p:nvPicPr>
          <p:cNvPr id="8" name="图片 6"/>
          <p:cNvPicPr>
            <a:picLocks noChangeAspect="1"/>
          </p:cNvPicPr>
          <p:nvPr/>
        </p:nvPicPr>
        <p:blipFill>
          <a:blip r:embed="rId3"/>
          <a:stretch>
            <a:fillRect/>
          </a:stretch>
        </p:blipFill>
        <p:spPr>
          <a:xfrm>
            <a:off x="9655878" y="3633302"/>
            <a:ext cx="2133600" cy="2286635"/>
          </a:xfrm>
          <a:prstGeom prst="rect">
            <a:avLst/>
          </a:prstGeom>
          <a:noFill/>
          <a:ln w="9525">
            <a:noFill/>
          </a:ln>
        </p:spPr>
      </p:pic>
      <p:pic>
        <p:nvPicPr>
          <p:cNvPr id="10" name="图片 5"/>
          <p:cNvPicPr>
            <a:picLocks noChangeAspect="1"/>
          </p:cNvPicPr>
          <p:nvPr/>
        </p:nvPicPr>
        <p:blipFill>
          <a:blip r:embed="rId4"/>
          <a:stretch>
            <a:fillRect/>
          </a:stretch>
        </p:blipFill>
        <p:spPr>
          <a:xfrm>
            <a:off x="7076696" y="4150418"/>
            <a:ext cx="2220655" cy="1252401"/>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电隔离性能</a:t>
            </a:r>
            <a:r>
              <a:rPr lang="zh-CN" altLang="en-US" sz="2800" b="1" dirty="0">
                <a:solidFill>
                  <a:srgbClr val="7030A0"/>
                </a:solidFill>
                <a:latin typeface="微软雅黑" panose="020B0503020204020204" pitchFamily="34" charset="-122"/>
                <a:ea typeface="微软雅黑" panose="020B0503020204020204" pitchFamily="34" charset="-122"/>
              </a:rPr>
              <a:t>验证</a:t>
            </a:r>
            <a:r>
              <a:rPr lang="en-US" altLang="zh-CN" sz="2800" b="1" dirty="0">
                <a:solidFill>
                  <a:srgbClr val="7030A0"/>
                </a:solidFill>
                <a:latin typeface="微软雅黑" panose="020B0503020204020204" pitchFamily="34" charset="-122"/>
                <a:ea typeface="微软雅黑" panose="020B0503020204020204" pitchFamily="34" charset="-122"/>
              </a:rPr>
              <a:t>试验和分析</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zh-CN"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696551"/>
            <a:ext cx="5080000" cy="2117246"/>
          </a:xfrm>
          <a:prstGeom prst="rect">
            <a:avLst/>
          </a:prstGeom>
          <a:noFill/>
          <a:ln w="9525">
            <a:noFill/>
          </a:ln>
        </p:spPr>
        <p:txBody>
          <a:bodyPr>
            <a:spAutoFit/>
          </a:bodyPr>
          <a:lstStyle/>
          <a:p>
            <a:pPr indent="0" fontAlgn="auto">
              <a:lnSpc>
                <a:spcPct val="150000"/>
              </a:lnSpc>
            </a:pPr>
            <a:r>
              <a:rPr lang="zh-CN" b="0">
                <a:latin typeface="Times New Roman" panose="02020603050405020304" pitchFamily="18" charset="0"/>
                <a:ea typeface="宋体" panose="02010600030101010101" pitchFamily="2" charset="-122"/>
              </a:rPr>
              <a:t>通过电反馈的方式测量结构内部的阻抗值验证工作状态下预应力筋是否受到周围环境的影响。验证电隔离体系能否对预应力筋的健康状况进行监测，并结合试验数据与理论研究，建立各影响因素和预应管道内部健康状况之间的数学关系。</a:t>
            </a:r>
            <a:endParaRPr lang="zh-CN" altLang="en-US" b="0">
              <a:latin typeface="Times New Roman" panose="02020603050405020304" pitchFamily="18" charset="0"/>
              <a:ea typeface="宋体" panose="02010600030101010101" pitchFamily="2" charset="-122"/>
            </a:endParaRPr>
          </a:p>
        </p:txBody>
      </p:sp>
      <p:pic>
        <p:nvPicPr>
          <p:cNvPr id="6" name="图片 20" descr="IMG20200821163218"/>
          <p:cNvPicPr>
            <a:picLocks noChangeAspect="1"/>
          </p:cNvPicPr>
          <p:nvPr/>
        </p:nvPicPr>
        <p:blipFill>
          <a:blip r:embed="rId1"/>
          <a:srcRect l="18704"/>
          <a:stretch>
            <a:fillRect/>
          </a:stretch>
        </p:blipFill>
        <p:spPr>
          <a:xfrm rot="16200000">
            <a:off x="8057015" y="1897839"/>
            <a:ext cx="1304925" cy="2143125"/>
          </a:xfrm>
          <a:prstGeom prst="rect">
            <a:avLst/>
          </a:prstGeom>
          <a:noFill/>
          <a:ln w="9525">
            <a:noFill/>
          </a:ln>
        </p:spPr>
      </p:pic>
      <p:pic>
        <p:nvPicPr>
          <p:cNvPr id="7" name="图片 21" descr="IMG20200821163017"/>
          <p:cNvPicPr>
            <a:picLocks noChangeAspect="1"/>
          </p:cNvPicPr>
          <p:nvPr/>
        </p:nvPicPr>
        <p:blipFill>
          <a:blip r:embed="rId2"/>
          <a:srcRect/>
          <a:stretch>
            <a:fillRect/>
          </a:stretch>
        </p:blipFill>
        <p:spPr>
          <a:xfrm>
            <a:off x="9781040" y="2316939"/>
            <a:ext cx="1273175" cy="1309687"/>
          </a:xfrm>
          <a:prstGeom prst="rect">
            <a:avLst/>
          </a:prstGeom>
          <a:noFill/>
          <a:ln w="9525">
            <a:noFill/>
          </a:ln>
        </p:spPr>
      </p:pic>
      <p:pic>
        <p:nvPicPr>
          <p:cNvPr id="8" name="图片 2" descr="IMG20190816173324"/>
          <p:cNvPicPr>
            <a:picLocks noChangeAspect="1"/>
          </p:cNvPicPr>
          <p:nvPr/>
        </p:nvPicPr>
        <p:blipFill>
          <a:blip r:embed="rId3"/>
          <a:srcRect l="10995" r="8138"/>
          <a:stretch>
            <a:fillRect/>
          </a:stretch>
        </p:blipFill>
        <p:spPr>
          <a:xfrm>
            <a:off x="8056919" y="3755174"/>
            <a:ext cx="2667000" cy="2474913"/>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拟解决的关键问题</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61297" y="274175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如何保证工作状态下电隔离组件的绝缘性能</a:t>
            </a:r>
            <a:endParaRPr lang="zh-CN" altLang="en-US" dirty="0"/>
          </a:p>
        </p:txBody>
      </p:sp>
      <p:sp>
        <p:nvSpPr>
          <p:cNvPr id="6" name="矩形 5"/>
          <p:cNvSpPr/>
          <p:nvPr/>
        </p:nvSpPr>
        <p:spPr>
          <a:xfrm>
            <a:off x="1261297" y="342900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如何保证组装后电隔离体系的密封性能</a:t>
            </a:r>
            <a:endParaRPr lang="zh-CN" altLang="en-US" dirty="0"/>
          </a:p>
        </p:txBody>
      </p:sp>
      <p:sp>
        <p:nvSpPr>
          <p:cNvPr id="7" name="矩形 6"/>
          <p:cNvSpPr/>
          <p:nvPr/>
        </p:nvSpPr>
        <p:spPr>
          <a:xfrm>
            <a:off x="1261297" y="4061353"/>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如何减小环境因素对监测阻抗值的影响</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1297" y="2485455"/>
            <a:ext cx="5053442" cy="2953373"/>
          </a:xfrm>
          <a:prstGeom prst="rect">
            <a:avLst/>
          </a:prstGeom>
        </p:spPr>
        <p:txBody>
          <a:bodyPr wrap="square">
            <a:spAutoFit/>
          </a:bodyPr>
          <a:lstStyle/>
          <a:p>
            <a:pPr algn="ctr">
              <a:lnSpc>
                <a:spcPct val="150000"/>
              </a:lnSpc>
            </a:pPr>
            <a:r>
              <a:rPr lang="zh-CN" altLang="en-US" dirty="0">
                <a:latin typeface="Times New Roman" panose="02020603050405020304" pitchFamily="18" charset="0"/>
                <a:cs typeface="Times New Roman" panose="02020603050405020304" pitchFamily="18" charset="0"/>
              </a:rPr>
              <a:t>预应力混凝土结构</a:t>
            </a:r>
            <a:r>
              <a:rPr lang="zh-CN" altLang="zh-CN" dirty="0">
                <a:latin typeface="Times New Roman" panose="02020603050405020304" pitchFamily="18" charset="0"/>
                <a:cs typeface="Times New Roman" panose="02020603050405020304" pitchFamily="18" charset="0"/>
              </a:rPr>
              <a:t>腐蚀机理</a:t>
            </a:r>
            <a:r>
              <a:rPr lang="zh-CN" altLang="en-US" dirty="0">
                <a:latin typeface="Times New Roman" panose="02020603050405020304" pitchFamily="18" charset="0"/>
                <a:cs typeface="Times New Roman" panose="02020603050405020304" pitchFamily="18" charset="0"/>
              </a:rPr>
              <a:t>的调研</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预应力混凝土结构腐蚀的</a:t>
            </a:r>
            <a:r>
              <a:rPr lang="zh-CN" altLang="en-US" dirty="0">
                <a:latin typeface="Times New Roman" panose="02020603050405020304" pitchFamily="18" charset="0"/>
                <a:cs typeface="Times New Roman" panose="02020603050405020304" pitchFamily="18" charset="0"/>
              </a:rPr>
              <a:t>影响</a:t>
            </a:r>
            <a:r>
              <a:rPr lang="zh-CN" altLang="zh-CN" dirty="0">
                <a:latin typeface="Times New Roman" panose="02020603050405020304" pitchFamily="18" charset="0"/>
                <a:cs typeface="Times New Roman" panose="02020603050405020304" pitchFamily="18" charset="0"/>
              </a:rPr>
              <a:t>因素包括：</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氯盐环境下的氯离子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腐蚀物质硫酸盐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杂散电流</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腐蚀的原因</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侵蚀物质破坏了预应力内部金属结构的钝化保护膜</a:t>
            </a:r>
            <a:r>
              <a:rPr lang="zh-CN" altLang="en-US" dirty="0">
                <a:latin typeface="Times New Roman" panose="02020603050405020304" pitchFamily="18" charset="0"/>
                <a:cs typeface="Times New Roman" panose="02020603050405020304" pitchFamily="18" charset="0"/>
              </a:rPr>
              <a:t>后发生电化学反应</a:t>
            </a:r>
            <a:endParaRPr lang="zh-CN" altLang="en-US" dirty="0"/>
          </a:p>
        </p:txBody>
      </p: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8137362" y="2680620"/>
          <a:ext cx="1685925" cy="485775"/>
        </p:xfrm>
        <a:graphic>
          <a:graphicData uri="http://schemas.openxmlformats.org/presentationml/2006/ole">
            <mc:AlternateContent xmlns:mc="http://schemas.openxmlformats.org/markup-compatibility/2006">
              <mc:Choice xmlns:v="urn:schemas-microsoft-com:vml" Requires="v">
                <p:oleObj spid="_x0000_s1244" name="" r:id="rId1" imgW="1688465" imgH="482600" progId="Equation.KSEE3">
                  <p:embed/>
                </p:oleObj>
              </mc:Choice>
              <mc:Fallback>
                <p:oleObj name="" r:id="rId1" imgW="1688465" imgH="482600" progId="Equation.KSEE3">
                  <p:embed/>
                  <p:pic>
                    <p:nvPicPr>
                      <p:cNvPr id="0" name="对象 1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362" y="2680620"/>
                        <a:ext cx="1685925" cy="485775"/>
                      </a:xfrm>
                      <a:prstGeom prst="rect">
                        <a:avLst/>
                      </a:prstGeom>
                      <a:noFill/>
                    </p:spPr>
                  </p:pic>
                </p:oleObj>
              </mc:Fallback>
            </mc:AlternateContent>
          </a:graphicData>
        </a:graphic>
      </p:graphicFrame>
      <p:sp>
        <p:nvSpPr>
          <p:cNvPr id="6" name="矩形 5"/>
          <p:cNvSpPr/>
          <p:nvPr/>
        </p:nvSpPr>
        <p:spPr>
          <a:xfrm>
            <a:off x="6851778" y="2117477"/>
            <a:ext cx="4226582" cy="369332"/>
          </a:xfrm>
          <a:prstGeom prst="rect">
            <a:avLst/>
          </a:prstGeom>
        </p:spPr>
        <p:txBody>
          <a:bodyPr wrap="square">
            <a:spAutoFit/>
          </a:bodyPr>
          <a:lstStyle/>
          <a:p>
            <a:r>
              <a:rPr lang="zh-CN" altLang="zh-CN" kern="100" dirty="0">
                <a:latin typeface="Calibri" panose="020F0502020204030204" pitchFamily="34" charset="0"/>
                <a:cs typeface="Times New Roman" panose="02020603050405020304" pitchFamily="18" charset="0"/>
              </a:rPr>
              <a:t>钢绞线腐蚀时原电池阴极发生的反应为：</a:t>
            </a:r>
            <a:endParaRPr lang="zh-CN" altLang="zh-CN" kern="100" dirty="0">
              <a:latin typeface="Calibri" panose="020F0502020204030204" pitchFamily="34" charset="0"/>
              <a:cs typeface="Times New Roman" panose="02020603050405020304" pitchFamily="18" charset="0"/>
            </a:endParaRPr>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8145919" y="4332059"/>
          <a:ext cx="1638300" cy="485775"/>
        </p:xfrm>
        <a:graphic>
          <a:graphicData uri="http://schemas.openxmlformats.org/presentationml/2006/ole">
            <mc:AlternateContent xmlns:mc="http://schemas.openxmlformats.org/markup-compatibility/2006">
              <mc:Choice xmlns:v="urn:schemas-microsoft-com:vml" Requires="v">
                <p:oleObj spid="_x0000_s1245" name="" r:id="rId3" imgW="1638300" imgH="482600" progId="Equation.KSEE3">
                  <p:embed/>
                </p:oleObj>
              </mc:Choice>
              <mc:Fallback>
                <p:oleObj name="" r:id="rId3" imgW="1638300" imgH="482600" progId="Equation.KSEE3">
                  <p:embed/>
                  <p:pic>
                    <p:nvPicPr>
                      <p:cNvPr id="0" name="对象 1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5919" y="4332059"/>
                        <a:ext cx="16383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6851778" y="3314882"/>
            <a:ext cx="4124131" cy="875881"/>
          </a:xfrm>
          <a:prstGeom prst="rect">
            <a:avLst/>
          </a:prstGeom>
        </p:spPr>
        <p:txBody>
          <a:bodyPr wrap="square">
            <a:spAutoFit/>
          </a:bodyPr>
          <a:lstStyle/>
          <a:p>
            <a:pPr>
              <a:lnSpc>
                <a:spcPct val="150000"/>
              </a:lnSpc>
            </a:pPr>
            <a:r>
              <a:rPr lang="zh-CN" altLang="zh-CN" kern="100" dirty="0">
                <a:latin typeface="Calibri" panose="020F0502020204030204" pitchFamily="34" charset="0"/>
                <a:cs typeface="Times New Roman" panose="02020603050405020304" pitchFamily="18" charset="0"/>
              </a:rPr>
              <a:t>钢绞线腐蚀在阳极的电极反应式包括以下两种情况。在含水环境下：</a:t>
            </a:r>
            <a:endParaRPr lang="zh-CN" altLang="zh-CN" kern="100" dirty="0">
              <a:latin typeface="Calibri" panose="020F0502020204030204" pitchFamily="34" charset="0"/>
              <a:cs typeface="Times New Roman" panose="02020603050405020304" pitchFamily="18" charset="0"/>
            </a:endParaRPr>
          </a:p>
        </p:txBody>
      </p:sp>
      <p:sp>
        <p:nvSpPr>
          <p:cNvPr id="12" name="Rectangle 6"/>
          <p:cNvSpPr>
            <a:spLocks noChangeArrowheads="1"/>
          </p:cNvSpPr>
          <p:nvPr/>
        </p:nvSpPr>
        <p:spPr bwMode="auto">
          <a:xfrm>
            <a:off x="6851778" y="4964477"/>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在含有离子的腐蚀介质中：</a:t>
            </a:r>
            <a:endParaRPr kumimoji="0" lang="zh-CN"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13" name="对象 12"/>
          <p:cNvGraphicFramePr>
            <a:graphicFrameLocks noChangeAspect="1"/>
          </p:cNvGraphicFramePr>
          <p:nvPr/>
        </p:nvGraphicFramePr>
        <p:xfrm>
          <a:off x="8161175" y="5478060"/>
          <a:ext cx="3209925" cy="962025"/>
        </p:xfrm>
        <a:graphic>
          <a:graphicData uri="http://schemas.openxmlformats.org/presentationml/2006/ole">
            <mc:AlternateContent xmlns:mc="http://schemas.openxmlformats.org/markup-compatibility/2006">
              <mc:Choice xmlns:v="urn:schemas-microsoft-com:vml" Requires="v">
                <p:oleObj spid="_x0000_s1246" name="" r:id="rId5" imgW="3213100" imgH="965200" progId="Equation.KSEE3">
                  <p:embed/>
                </p:oleObj>
              </mc:Choice>
              <mc:Fallback>
                <p:oleObj name="" r:id="rId5" imgW="3213100" imgH="965200" progId="Equation.KSEE3">
                  <p:embed/>
                  <p:pic>
                    <p:nvPicPr>
                      <p:cNvPr id="0" name="对象 1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1175" y="5478060"/>
                        <a:ext cx="3209925"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p:nvPr/>
        </p:nvPicPr>
        <p:blipFill>
          <a:blip r:embed="rId1"/>
          <a:stretch>
            <a:fillRect/>
          </a:stretch>
        </p:blipFill>
        <p:spPr>
          <a:xfrm>
            <a:off x="6083226" y="2405095"/>
            <a:ext cx="5831840" cy="2806700"/>
          </a:xfrm>
          <a:prstGeom prst="rect">
            <a:avLst/>
          </a:prstGeom>
        </p:spPr>
      </p:pic>
      <p:sp>
        <p:nvSpPr>
          <p:cNvPr id="2" name="矩形 1"/>
          <p:cNvSpPr/>
          <p:nvPr/>
        </p:nvSpPr>
        <p:spPr>
          <a:xfrm>
            <a:off x="1051248" y="3346780"/>
            <a:ext cx="4379167" cy="1291379"/>
          </a:xfrm>
          <a:prstGeom prst="rect">
            <a:avLst/>
          </a:prstGeom>
        </p:spPr>
        <p:txBody>
          <a:bodyPr wrap="square">
            <a:spAutoFit/>
          </a:bodyPr>
          <a:lstStyle/>
          <a:p>
            <a:pPr>
              <a:lnSpc>
                <a:spcPct val="150000"/>
              </a:lnSpc>
            </a:pPr>
            <a:r>
              <a:rPr lang="zh-CN" altLang="zh-CN" dirty="0">
                <a:latin typeface="Times New Roman" panose="02020603050405020304" pitchFamily="18" charset="0"/>
                <a:cs typeface="Times New Roman" panose="02020603050405020304" pitchFamily="18" charset="0"/>
              </a:rPr>
              <a:t>结合国外现有电隔离防护体系以及</a:t>
            </a:r>
            <a:r>
              <a:rPr lang="en-US" altLang="zh-CN" dirty="0">
                <a:latin typeface="Times New Roman" panose="02020603050405020304" pitchFamily="18" charset="0"/>
              </a:rPr>
              <a:t>OVM</a:t>
            </a:r>
            <a:r>
              <a:rPr lang="zh-CN" altLang="zh-CN" dirty="0">
                <a:latin typeface="Times New Roman" panose="02020603050405020304" pitchFamily="18" charset="0"/>
                <a:cs typeface="Times New Roman" panose="02020603050405020304" pitchFamily="18" charset="0"/>
              </a:rPr>
              <a:t>公司现有预应力常规锚固体系，完成了新型电隔离预应力锚固体系的</a:t>
            </a:r>
            <a:r>
              <a:rPr lang="zh-CN" altLang="en-US" dirty="0">
                <a:latin typeface="Times New Roman" panose="02020603050405020304" pitchFamily="18" charset="0"/>
                <a:cs typeface="Times New Roman" panose="02020603050405020304" pitchFamily="18" charset="0"/>
              </a:rPr>
              <a:t>初步结构</a:t>
            </a:r>
            <a:r>
              <a:rPr lang="zh-CN" altLang="zh-CN" dirty="0">
                <a:latin typeface="Times New Roman" panose="02020603050405020304" pitchFamily="18" charset="0"/>
                <a:cs typeface="Times New Roman" panose="02020603050405020304" pitchFamily="18" charset="0"/>
              </a:rPr>
              <a:t>设计</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前期文献调研情况</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1"/>
          <a:srcRect r="15087"/>
          <a:stretch>
            <a:fillRect/>
          </a:stretch>
        </p:blipFill>
        <p:spPr>
          <a:xfrm>
            <a:off x="520700" y="3247390"/>
            <a:ext cx="3735705" cy="2365375"/>
          </a:xfrm>
          <a:prstGeom prst="rect">
            <a:avLst/>
          </a:prstGeom>
        </p:spPr>
      </p:pic>
      <p:pic>
        <p:nvPicPr>
          <p:cNvPr id="3" name="图片 2"/>
          <p:cNvPicPr>
            <a:picLocks noChangeAspect="1"/>
          </p:cNvPicPr>
          <p:nvPr/>
        </p:nvPicPr>
        <p:blipFill>
          <a:blip r:embed="rId2"/>
          <a:stretch>
            <a:fillRect/>
          </a:stretch>
        </p:blipFill>
        <p:spPr>
          <a:xfrm>
            <a:off x="8336915" y="3422650"/>
            <a:ext cx="3375660" cy="2014220"/>
          </a:xfrm>
          <a:prstGeom prst="rect">
            <a:avLst/>
          </a:prstGeom>
        </p:spPr>
      </p:pic>
      <p:sp>
        <p:nvSpPr>
          <p:cNvPr id="4" name="文本框 3"/>
          <p:cNvSpPr txBox="1"/>
          <p:nvPr/>
        </p:nvSpPr>
        <p:spPr>
          <a:xfrm>
            <a:off x="921393" y="1743255"/>
            <a:ext cx="1866123" cy="646331"/>
          </a:xfrm>
          <a:prstGeom prst="rect">
            <a:avLst/>
          </a:prstGeom>
          <a:solidFill>
            <a:schemeClr val="accent5">
              <a:lumMod val="60000"/>
              <a:lumOff val="40000"/>
            </a:schemeClr>
          </a:solidFill>
        </p:spPr>
        <p:txBody>
          <a:bodyPr wrap="square" rtlCol="0">
            <a:spAutoFit/>
          </a:bodyPr>
          <a:lstStyle/>
          <a:p>
            <a:r>
              <a:rPr lang="zh-CN" altLang="en-US" dirty="0"/>
              <a:t>系统的文献管理工作和阅读记录</a:t>
            </a:r>
            <a:endParaRPr lang="zh-CN" altLang="en-US" dirty="0"/>
          </a:p>
        </p:txBody>
      </p:sp>
      <p:pic>
        <p:nvPicPr>
          <p:cNvPr id="2" name="图片 1"/>
          <p:cNvPicPr>
            <a:picLocks noChangeAspect="1"/>
          </p:cNvPicPr>
          <p:nvPr/>
        </p:nvPicPr>
        <p:blipFill>
          <a:blip r:embed="rId3"/>
          <a:srcRect l="13576"/>
          <a:stretch>
            <a:fillRect/>
          </a:stretch>
        </p:blipFill>
        <p:spPr>
          <a:xfrm>
            <a:off x="4429760" y="3344545"/>
            <a:ext cx="3741420" cy="2171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技术路线和研究计划</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4"/>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5" name="图片 14" descr="技术路线.drawio"/>
          <p:cNvPicPr/>
          <p:nvPr/>
        </p:nvPicPr>
        <p:blipFill>
          <a:blip r:embed="rId1"/>
          <a:stretch>
            <a:fillRect/>
          </a:stretch>
        </p:blipFill>
        <p:spPr>
          <a:xfrm>
            <a:off x="2948472" y="1859286"/>
            <a:ext cx="6035675" cy="532765"/>
          </a:xfrm>
          <a:prstGeom prst="rect">
            <a:avLst/>
          </a:prstGeom>
        </p:spPr>
      </p:pic>
      <p:graphicFrame>
        <p:nvGraphicFramePr>
          <p:cNvPr id="2" name="表格 1"/>
          <p:cNvGraphicFramePr>
            <a:graphicFrameLocks noGrp="1"/>
          </p:cNvGraphicFramePr>
          <p:nvPr/>
        </p:nvGraphicFramePr>
        <p:xfrm>
          <a:off x="2713422" y="3175515"/>
          <a:ext cx="6696000" cy="2952001"/>
        </p:xfrm>
        <a:graphic>
          <a:graphicData uri="http://schemas.openxmlformats.org/drawingml/2006/table">
            <a:tbl>
              <a:tblPr firstRow="1" firstCol="1" bandRow="1">
                <a:tableStyleId>{5940675A-B579-460E-94D1-54222C63F5DA}</a:tableStyleId>
              </a:tblPr>
              <a:tblGrid>
                <a:gridCol w="687897"/>
                <a:gridCol w="2718326"/>
                <a:gridCol w="3289777"/>
              </a:tblGrid>
              <a:tr h="308075">
                <a:tc rowSpan="6">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研</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究</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计</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划</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solidFill>
                      <a:srgbClr val="FFC000"/>
                    </a:solidFill>
                  </a:tcP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起止年月</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完成内容</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r h="528786">
                <a:tc vMerge="1">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2021.12-2022.1</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查阅国外电隔离防护技术相关文献和标准</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a:t>
                      </a:r>
                      <a:r>
                        <a:rPr lang="zh-CN" altLang="zh-CN" sz="1200" kern="100" baseline="0" dirty="0">
                          <a:solidFill>
                            <a:schemeClr val="tx1"/>
                          </a:solidFill>
                          <a:effectLst/>
                          <a:latin typeface="Times New Roman" panose="02020603050405020304" pitchFamily="18" charset="0"/>
                          <a:ea typeface="宋体" panose="02010600030101010101" pitchFamily="2" charset="-122"/>
                          <a:cs typeface="+mn-cs"/>
                        </a:rPr>
                        <a:t>背景、原理、技术方案以及工程应用进行</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调研</a:t>
                      </a:r>
                      <a:endParaRPr lang="zh-CN" altLang="en-US" sz="1200" kern="100" baseline="0" dirty="0">
                        <a:solidFill>
                          <a:schemeClr val="tx1"/>
                        </a:solidFill>
                        <a:effectLst/>
                        <a:latin typeface="Times New Roman" panose="02020603050405020304" pitchFamily="18" charset="0"/>
                        <a:ea typeface="宋体" panose="02010600030101010101" pitchFamily="2" charset="-122"/>
                        <a:cs typeface="+mn-cs"/>
                      </a:endParaRPr>
                    </a:p>
                  </a:txBody>
                  <a:tcPr marL="36195" marR="36195" marT="36195" marB="36195" anchor="ctr"/>
                </a:tc>
              </a:tr>
              <a:tr h="749493">
                <a:tc vMerge="1">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2022.2-2022.4</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a:effectLst/>
                          <a:latin typeface="Times New Roman" panose="02020603050405020304" pitchFamily="18" charset="0"/>
                          <a:ea typeface="宋体" panose="02010600030101010101" pitchFamily="2" charset="-122"/>
                        </a:rPr>
                        <a:t>结合国外现有电隔离体系和</a:t>
                      </a:r>
                      <a:r>
                        <a:rPr lang="en-US" sz="1200" kern="100" baseline="0">
                          <a:effectLst/>
                          <a:latin typeface="Times New Roman" panose="02020603050405020304" pitchFamily="18" charset="0"/>
                          <a:ea typeface="宋体" panose="02010600030101010101" pitchFamily="2" charset="-122"/>
                        </a:rPr>
                        <a:t>OVM</a:t>
                      </a:r>
                      <a:r>
                        <a:rPr lang="zh-CN" sz="1200" kern="100" baseline="0">
                          <a:effectLst/>
                          <a:latin typeface="Times New Roman" panose="02020603050405020304" pitchFamily="18" charset="0"/>
                          <a:ea typeface="宋体" panose="02010600030101010101" pitchFamily="2" charset="-122"/>
                        </a:rPr>
                        <a:t>常规锚具体系，设计出新型电隔离预应力锚固体的三维模型并进行锚垫板的有限元分析</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r>
              <a:tr h="528786">
                <a:tc vMerge="1">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2022.5-2022.8</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电隔离性能验证试验的零件生产制造，进行预应力力学试验和电隔离性能验证试验</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r h="528786">
                <a:tc vMerge="1">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2022.9-2022.11</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记录试验数据并对试验数据进行整理和分析，建立预应力筋健康状况与腐蚀影响因素的数学关系</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r h="308075">
                <a:tc vMerge="1">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2022.12-2023.3</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撰写毕业论文</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47053" y="3228591"/>
            <a:ext cx="2697894" cy="1446550"/>
          </a:xfrm>
          <a:prstGeom prst="rect">
            <a:avLst/>
          </a:prstGeom>
          <a:noFill/>
        </p:spPr>
        <p:txBody>
          <a:bodyPr wrap="square" lIns="91440" tIns="45720" rIns="91440" bIns="45720">
            <a:spAutoFit/>
          </a:bodyPr>
          <a:lstStyle/>
          <a:p>
            <a:pPr algn="ctr"/>
            <a:r>
              <a:rPr lang="zh-CN" altLang="en-US" sz="8800" dirty="0">
                <a:ln w="0"/>
                <a:solidFill>
                  <a:schemeClr val="accent1"/>
                </a:solidFill>
                <a:effectLst>
                  <a:outerShdw blurRad="38100" dist="25400" dir="5400000" algn="ctr" rotWithShape="0">
                    <a:srgbClr val="6E747A">
                      <a:alpha val="43000"/>
                    </a:srgbClr>
                  </a:outerShdw>
                </a:effectLst>
              </a:rPr>
              <a:t>谢谢</a:t>
            </a:r>
            <a:endParaRPr lang="zh-CN" altLang="en-US" sz="88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8"/>
          <p:cNvSpPr txBox="1"/>
          <p:nvPr/>
        </p:nvSpPr>
        <p:spPr>
          <a:xfrm>
            <a:off x="4133215" y="1991360"/>
            <a:ext cx="4537075" cy="4707890"/>
          </a:xfrm>
          <a:prstGeom prst="rect">
            <a:avLst/>
          </a:prstGeom>
          <a:noFill/>
        </p:spPr>
        <p:txBody>
          <a:bodyPr wrap="square" rtlCol="0">
            <a:spAutoFit/>
          </a:bodyPr>
          <a:lstStyle/>
          <a:p>
            <a:pPr algn="l">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01 </a:t>
            </a:r>
            <a:r>
              <a:rPr lang="zh-CN" altLang="en-US" sz="4000" b="1" dirty="0">
                <a:solidFill>
                  <a:srgbClr val="183783"/>
                </a:solidFill>
                <a:latin typeface="微软雅黑" panose="020B0503020204020204" pitchFamily="34" charset="-122"/>
                <a:ea typeface="微软雅黑" panose="020B0503020204020204" pitchFamily="34" charset="-122"/>
              </a:rPr>
              <a:t>研究背景</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02 </a:t>
            </a:r>
            <a:r>
              <a:rPr lang="zh-CN" altLang="en-US" sz="4000" b="1" dirty="0">
                <a:solidFill>
                  <a:srgbClr val="183783"/>
                </a:solidFill>
                <a:latin typeface="微软雅黑" panose="020B0503020204020204" pitchFamily="34" charset="-122"/>
                <a:ea typeface="微软雅黑" panose="020B0503020204020204" pitchFamily="34" charset="-122"/>
              </a:rPr>
              <a:t>研究现状</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03 </a:t>
            </a:r>
            <a:r>
              <a:rPr lang="zh-CN" altLang="en-US" sz="4000" b="1" dirty="0">
                <a:solidFill>
                  <a:srgbClr val="183783"/>
                </a:solidFill>
                <a:latin typeface="微软雅黑" panose="020B0503020204020204" pitchFamily="34" charset="-122"/>
                <a:ea typeface="微软雅黑" panose="020B0503020204020204" pitchFamily="34" charset="-122"/>
              </a:rPr>
              <a:t>研究依据</a:t>
            </a:r>
            <a:endParaRPr lang="zh-CN" altLang="en-US"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04 </a:t>
            </a:r>
            <a:r>
              <a:rPr lang="zh-CN" altLang="en-US" sz="4000" b="1" dirty="0">
                <a:solidFill>
                  <a:srgbClr val="183783"/>
                </a:solidFill>
                <a:latin typeface="微软雅黑" panose="020B0503020204020204" pitchFamily="34" charset="-122"/>
                <a:ea typeface="微软雅黑" panose="020B0503020204020204" pitchFamily="34" charset="-122"/>
              </a:rPr>
              <a:t>研究内容</a:t>
            </a:r>
            <a:endParaRPr lang="zh-CN" altLang="en-US"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05 </a:t>
            </a:r>
            <a:r>
              <a:rPr lang="zh-CN" altLang="en-US" sz="4000" b="1" dirty="0">
                <a:solidFill>
                  <a:srgbClr val="183783"/>
                </a:solidFill>
                <a:latin typeface="微软雅黑" panose="020B0503020204020204" pitchFamily="34" charset="-122"/>
                <a:ea typeface="微软雅黑" panose="020B0503020204020204" pitchFamily="34" charset="-122"/>
              </a:rPr>
              <a:t>论文工作基础</a:t>
            </a:r>
            <a:endParaRPr lang="zh-CN" altLang="en-US" sz="4000" b="1" dirty="0">
              <a:solidFill>
                <a:srgbClr val="183783"/>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2120533" y="792224"/>
            <a:ext cx="7759700" cy="1198880"/>
          </a:xfrm>
          <a:prstGeom prst="rect">
            <a:avLst/>
          </a:prstGeom>
          <a:noFill/>
          <a:ln w="9525">
            <a:noFill/>
            <a:miter lim="800000"/>
          </a:ln>
        </p:spPr>
        <p:txBody>
          <a:bodyPr>
            <a:spAutoFit/>
          </a:bodyPr>
          <a:lstStyle/>
          <a:p>
            <a:pPr algn="ctr"/>
            <a:r>
              <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zh-CN"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87680" y="2293620"/>
            <a:ext cx="5855970" cy="870751"/>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l"/>
            </a:pPr>
            <a:r>
              <a:rPr lang="zh-CN" b="0" dirty="0">
                <a:latin typeface="Times New Roman" panose="02020603050405020304" pitchFamily="18" charset="0"/>
                <a:ea typeface="宋体" panose="02010600030101010101" pitchFamily="2" charset="-122"/>
              </a:rPr>
              <a:t>预应力混凝土结构作为</a:t>
            </a:r>
            <a:r>
              <a:rPr lang="zh-CN" b="1" dirty="0">
                <a:solidFill>
                  <a:srgbClr val="FFC000"/>
                </a:solidFill>
                <a:latin typeface="Times New Roman" panose="02020603050405020304" pitchFamily="18" charset="0"/>
                <a:ea typeface="宋体" panose="02010600030101010101" pitchFamily="2" charset="-122"/>
              </a:rPr>
              <a:t>桥梁、铁路、核安全壳、</a:t>
            </a:r>
            <a:r>
              <a:rPr lang="en-US" b="1"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LNG</a:t>
            </a:r>
            <a:r>
              <a:rPr lang="zh-CN" b="1" dirty="0">
                <a:solidFill>
                  <a:srgbClr val="FFC000"/>
                </a:solidFill>
                <a:latin typeface="Times New Roman" panose="02020603050405020304" pitchFamily="18" charset="0"/>
                <a:ea typeface="宋体" panose="02010600030101010101" pitchFamily="2" charset="-122"/>
              </a:rPr>
              <a:t>储罐</a:t>
            </a:r>
            <a:r>
              <a:rPr lang="zh-CN" b="0" dirty="0">
                <a:latin typeface="Times New Roman" panose="02020603050405020304" pitchFamily="18" charset="0"/>
                <a:ea typeface="宋体" panose="02010600030101010101" pitchFamily="2" charset="-122"/>
              </a:rPr>
              <a:t>等大型基础设施的主要受力部件</a:t>
            </a:r>
            <a:endParaRPr lang="zh-CN" b="0" dirty="0">
              <a:latin typeface="Times New Roman" panose="02020603050405020304" pitchFamily="18" charset="0"/>
              <a:ea typeface="宋体" panose="02010600030101010101" pitchFamily="2" charset="-122"/>
            </a:endParaRPr>
          </a:p>
        </p:txBody>
      </p:sp>
      <p:pic>
        <p:nvPicPr>
          <p:cNvPr id="2" name="图片 1" descr="核安全壳"/>
          <p:cNvPicPr>
            <a:picLocks noChangeAspect="1"/>
          </p:cNvPicPr>
          <p:nvPr/>
        </p:nvPicPr>
        <p:blipFill>
          <a:blip r:embed="rId1"/>
          <a:stretch>
            <a:fillRect/>
          </a:stretch>
        </p:blipFill>
        <p:spPr>
          <a:xfrm>
            <a:off x="7238365" y="3822700"/>
            <a:ext cx="1990725" cy="1326515"/>
          </a:xfrm>
          <a:prstGeom prst="rect">
            <a:avLst/>
          </a:prstGeom>
        </p:spPr>
      </p:pic>
      <p:pic>
        <p:nvPicPr>
          <p:cNvPr id="3" name="图片 2"/>
          <p:cNvPicPr>
            <a:picLocks noChangeAspect="1"/>
          </p:cNvPicPr>
          <p:nvPr/>
        </p:nvPicPr>
        <p:blipFill>
          <a:blip r:embed="rId2"/>
          <a:srcRect r="28519"/>
          <a:stretch>
            <a:fillRect/>
          </a:stretch>
        </p:blipFill>
        <p:spPr>
          <a:xfrm>
            <a:off x="7238365" y="5227320"/>
            <a:ext cx="1990725" cy="1465580"/>
          </a:xfrm>
          <a:prstGeom prst="rect">
            <a:avLst/>
          </a:prstGeom>
        </p:spPr>
      </p:pic>
      <p:pic>
        <p:nvPicPr>
          <p:cNvPr id="5" name="图片 4" descr="铁路桥梁"/>
          <p:cNvPicPr>
            <a:picLocks noChangeAspect="1"/>
          </p:cNvPicPr>
          <p:nvPr/>
        </p:nvPicPr>
        <p:blipFill>
          <a:blip r:embed="rId3"/>
          <a:stretch>
            <a:fillRect/>
          </a:stretch>
        </p:blipFill>
        <p:spPr>
          <a:xfrm>
            <a:off x="7237730" y="2431415"/>
            <a:ext cx="1991360" cy="1322705"/>
          </a:xfrm>
          <a:prstGeom prst="rect">
            <a:avLst/>
          </a:prstGeom>
        </p:spPr>
      </p:pic>
      <p:pic>
        <p:nvPicPr>
          <p:cNvPr id="6" name="图片 5" descr="斜拉桥"/>
          <p:cNvPicPr>
            <a:picLocks noChangeAspect="1"/>
          </p:cNvPicPr>
          <p:nvPr/>
        </p:nvPicPr>
        <p:blipFill>
          <a:blip r:embed="rId4"/>
          <a:stretch>
            <a:fillRect/>
          </a:stretch>
        </p:blipFill>
        <p:spPr>
          <a:xfrm>
            <a:off x="7237730" y="981075"/>
            <a:ext cx="1991360" cy="1372235"/>
          </a:xfrm>
          <a:prstGeom prst="rect">
            <a:avLst/>
          </a:prstGeom>
        </p:spPr>
      </p:pic>
      <p:pic>
        <p:nvPicPr>
          <p:cNvPr id="4" name="图片 32"/>
          <p:cNvPicPr>
            <a:picLocks noChangeAspect="1"/>
          </p:cNvPicPr>
          <p:nvPr/>
        </p:nvPicPr>
        <p:blipFill>
          <a:blip r:embed="rId5"/>
          <a:stretch>
            <a:fillRect/>
          </a:stretch>
        </p:blipFill>
        <p:spPr>
          <a:xfrm>
            <a:off x="9775190" y="981075"/>
            <a:ext cx="1794510" cy="1375410"/>
          </a:xfrm>
          <a:prstGeom prst="rect">
            <a:avLst/>
          </a:prstGeom>
          <a:noFill/>
          <a:ln w="9525">
            <a:noFill/>
          </a:ln>
        </p:spPr>
      </p:pic>
      <p:pic>
        <p:nvPicPr>
          <p:cNvPr id="7" name="图片 36"/>
          <p:cNvPicPr>
            <a:picLocks noChangeAspect="1"/>
          </p:cNvPicPr>
          <p:nvPr/>
        </p:nvPicPr>
        <p:blipFill>
          <a:blip r:embed="rId6"/>
          <a:stretch>
            <a:fillRect/>
          </a:stretch>
        </p:blipFill>
        <p:spPr>
          <a:xfrm>
            <a:off x="9758045" y="3815080"/>
            <a:ext cx="1793875" cy="1341755"/>
          </a:xfrm>
          <a:prstGeom prst="rect">
            <a:avLst/>
          </a:prstGeom>
          <a:noFill/>
          <a:ln w="9525">
            <a:noFill/>
          </a:ln>
        </p:spPr>
      </p:pic>
      <p:pic>
        <p:nvPicPr>
          <p:cNvPr id="8" name="图片 7"/>
          <p:cNvPicPr>
            <a:picLocks noChangeAspect="1"/>
          </p:cNvPicPr>
          <p:nvPr/>
        </p:nvPicPr>
        <p:blipFill>
          <a:blip r:embed="rId7"/>
          <a:srcRect l="14475" r="9889"/>
          <a:stretch>
            <a:fillRect/>
          </a:stretch>
        </p:blipFill>
        <p:spPr>
          <a:xfrm>
            <a:off x="9758045" y="2459355"/>
            <a:ext cx="1811655" cy="1294765"/>
          </a:xfrm>
          <a:prstGeom prst="rect">
            <a:avLst/>
          </a:prstGeom>
        </p:spPr>
      </p:pic>
      <p:pic>
        <p:nvPicPr>
          <p:cNvPr id="10" name="图片 41"/>
          <p:cNvPicPr>
            <a:picLocks noChangeAspect="1"/>
          </p:cNvPicPr>
          <p:nvPr/>
        </p:nvPicPr>
        <p:blipFill>
          <a:blip r:embed="rId8"/>
          <a:stretch>
            <a:fillRect/>
          </a:stretch>
        </p:blipFill>
        <p:spPr>
          <a:xfrm>
            <a:off x="9758045" y="5328920"/>
            <a:ext cx="1700530" cy="1262380"/>
          </a:xfrm>
          <a:prstGeom prst="rect">
            <a:avLst/>
          </a:prstGeom>
          <a:noFill/>
          <a:ln w="9525">
            <a:noFill/>
          </a:ln>
        </p:spPr>
      </p:pic>
      <p:sp>
        <p:nvSpPr>
          <p:cNvPr id="11" name="文本框 10"/>
          <p:cNvSpPr txBox="1"/>
          <p:nvPr/>
        </p:nvSpPr>
        <p:spPr>
          <a:xfrm>
            <a:off x="487680" y="3568065"/>
            <a:ext cx="5822950" cy="133794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结构中的锚具和预应力筋均为金属件，极易受到来自周围环境的</a:t>
            </a:r>
            <a:r>
              <a:rPr lang="zh-CN" b="1" dirty="0">
                <a:solidFill>
                  <a:srgbClr val="FF0000"/>
                </a:solidFill>
                <a:latin typeface="Times New Roman" panose="02020603050405020304" pitchFamily="18" charset="0"/>
                <a:ea typeface="宋体" panose="02010600030101010101" pitchFamily="2" charset="-122"/>
                <a:sym typeface="+mn-ea"/>
              </a:rPr>
              <a:t>氯化物、杂散电流、金属溶解电解质、材料的氢脆、微动疲劳、电接触</a:t>
            </a:r>
            <a:r>
              <a:rPr lang="zh-CN" dirty="0">
                <a:latin typeface="Times New Roman" panose="02020603050405020304" pitchFamily="18" charset="0"/>
                <a:ea typeface="宋体" panose="02010600030101010101" pitchFamily="2" charset="-122"/>
                <a:sym typeface="+mn-ea"/>
              </a:rPr>
              <a:t>的影响造成腐蚀</a:t>
            </a:r>
            <a:endParaRPr lang="zh-CN" alt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1102360" y="1630045"/>
          <a:ext cx="4797600" cy="4953660"/>
        </p:xfrm>
        <a:graphic>
          <a:graphicData uri="http://schemas.openxmlformats.org/drawingml/2006/table">
            <a:tbl>
              <a:tblPr firstRow="1" bandRow="1">
                <a:tableStyleId>{5940675A-B579-460E-94D1-54222C63F5DA}</a:tableStyleId>
              </a:tblPr>
              <a:tblGrid>
                <a:gridCol w="2133600"/>
                <a:gridCol w="2664000"/>
              </a:tblGrid>
              <a:tr h="381000">
                <a:tc gridSpan="2">
                  <a:txBody>
                    <a:bodyPr/>
                    <a:lstStyle/>
                    <a:p>
                      <a:pPr algn="ctr">
                        <a:buNone/>
                      </a:pPr>
                      <a:r>
                        <a:rPr lang="zh-CN" altLang="en-US"/>
                        <a:t>防腐措施</a:t>
                      </a:r>
                      <a:endParaRPr lang="zh-CN" altLang="en-US"/>
                    </a:p>
                  </a:txBody>
                  <a:tcPr anchor="ctr">
                    <a:solidFill>
                      <a:srgbClr val="FFC000"/>
                    </a:solidFill>
                  </a:tcPr>
                </a:tc>
                <a:tc hMerge="1">
                  <a:tcPr/>
                </a:tc>
              </a:tr>
              <a:tr h="1188000">
                <a:tc>
                  <a:txBody>
                    <a:bodyPr/>
                    <a:lstStyle/>
                    <a:p>
                      <a:pPr algn="ctr">
                        <a:buNone/>
                      </a:pPr>
                      <a:r>
                        <a:rPr lang="zh-CN" altLang="en-US"/>
                        <a:t>预应力筋和锚具的表面防腐工艺</a:t>
                      </a:r>
                      <a:endParaRPr lang="zh-CN" altLang="en-US"/>
                    </a:p>
                  </a:txBody>
                  <a:tcPr anchor="ctr"/>
                </a:tc>
                <a:tc>
                  <a:txBody>
                    <a:bodyPr/>
                    <a:lstStyle/>
                    <a:p>
                      <a:pPr algn="ctr">
                        <a:buNone/>
                      </a:pPr>
                      <a:endParaRPr lang="zh-CN" altLang="en-US"/>
                    </a:p>
                  </a:txBody>
                  <a:tcPr anchor="ctr"/>
                </a:tc>
              </a:tr>
              <a:tr h="1152000">
                <a:tc>
                  <a:txBody>
                    <a:bodyPr/>
                    <a:lstStyle/>
                    <a:p>
                      <a:pPr algn="ctr">
                        <a:buNone/>
                      </a:pPr>
                      <a:r>
                        <a:rPr lang="zh-CN" altLang="en-US"/>
                        <a:t>无粘结保护</a:t>
                      </a:r>
                      <a:endParaRPr lang="zh-CN" altLang="en-US"/>
                    </a:p>
                  </a:txBody>
                  <a:tcPr anchor="ctr"/>
                </a:tc>
                <a:tc>
                  <a:txBody>
                    <a:bodyPr/>
                    <a:lstStyle/>
                    <a:p>
                      <a:pPr algn="ctr">
                        <a:buNone/>
                      </a:pPr>
                      <a:endParaRPr lang="zh-CN" altLang="en-US"/>
                    </a:p>
                  </a:txBody>
                  <a:tcPr anchor="ctr"/>
                </a:tc>
              </a:tr>
              <a:tr h="1116330">
                <a:tc>
                  <a:txBody>
                    <a:bodyPr/>
                    <a:lstStyle/>
                    <a:p>
                      <a:pPr algn="ctr">
                        <a:buNone/>
                      </a:pPr>
                      <a:r>
                        <a:rPr lang="zh-CN" altLang="en-US"/>
                        <a:t>预应力孔道灌浆</a:t>
                      </a:r>
                      <a:endParaRPr lang="zh-CN" altLang="en-US"/>
                    </a:p>
                  </a:txBody>
                  <a:tcPr anchor="ctr"/>
                </a:tc>
                <a:tc>
                  <a:txBody>
                    <a:bodyPr/>
                    <a:lstStyle/>
                    <a:p>
                      <a:pPr algn="ctr">
                        <a:buNone/>
                      </a:pPr>
                      <a:endParaRPr lang="zh-CN" altLang="en-US"/>
                    </a:p>
                  </a:txBody>
                  <a:tcPr anchor="ctr"/>
                </a:tc>
              </a:tr>
              <a:tr h="1116330">
                <a:tc>
                  <a:txBody>
                    <a:bodyPr/>
                    <a:lstStyle/>
                    <a:p>
                      <a:pPr algn="ctr">
                        <a:buNone/>
                      </a:pPr>
                      <a:r>
                        <a:rPr lang="zh-CN" altLang="en-US"/>
                        <a:t>阴极保护</a:t>
                      </a:r>
                      <a:endParaRPr lang="zh-CN" altLang="en-US"/>
                    </a:p>
                  </a:txBody>
                  <a:tcPr anchor="ctr"/>
                </a:tc>
                <a:tc>
                  <a:txBody>
                    <a:bodyPr/>
                    <a:lstStyle/>
                    <a:p>
                      <a:pPr algn="ctr">
                        <a:buNone/>
                      </a:pPr>
                      <a:endParaRPr lang="zh-CN" altLang="en-US"/>
                    </a:p>
                  </a:txBody>
                  <a:tcPr anchor="ctr"/>
                </a:tc>
              </a:tr>
            </a:tbl>
          </a:graphicData>
        </a:graphic>
      </p:graphicFrame>
      <p:pic>
        <p:nvPicPr>
          <p:cNvPr id="2" name="图片 179" descr="镀锌钢绞线"/>
          <p:cNvPicPr>
            <a:picLocks noChangeAspect="1"/>
          </p:cNvPicPr>
          <p:nvPr/>
        </p:nvPicPr>
        <p:blipFill>
          <a:blip r:embed="rId1"/>
          <a:stretch>
            <a:fillRect/>
          </a:stretch>
        </p:blipFill>
        <p:spPr>
          <a:xfrm>
            <a:off x="3369310" y="2076450"/>
            <a:ext cx="1201420" cy="1069975"/>
          </a:xfrm>
          <a:prstGeom prst="rect">
            <a:avLst/>
          </a:prstGeom>
          <a:noFill/>
          <a:ln w="9525">
            <a:noFill/>
          </a:ln>
        </p:spPr>
      </p:pic>
      <p:pic>
        <p:nvPicPr>
          <p:cNvPr id="3" name="图片 180" descr="环氧钢绞线"/>
          <p:cNvPicPr>
            <a:picLocks noChangeAspect="1"/>
          </p:cNvPicPr>
          <p:nvPr/>
        </p:nvPicPr>
        <p:blipFill>
          <a:blip r:embed="rId2"/>
          <a:srcRect l="24487" r="18212" b="25487"/>
          <a:stretch>
            <a:fillRect/>
          </a:stretch>
        </p:blipFill>
        <p:spPr>
          <a:xfrm>
            <a:off x="4700270" y="2076450"/>
            <a:ext cx="1120775" cy="1059815"/>
          </a:xfrm>
          <a:prstGeom prst="rect">
            <a:avLst/>
          </a:prstGeom>
          <a:noFill/>
          <a:ln w="9525">
            <a:noFill/>
          </a:ln>
        </p:spPr>
      </p:pic>
      <p:pic>
        <p:nvPicPr>
          <p:cNvPr id="5" name="图片 182" descr="预留灌浆孔道"/>
          <p:cNvPicPr>
            <a:picLocks noChangeAspect="1"/>
          </p:cNvPicPr>
          <p:nvPr/>
        </p:nvPicPr>
        <p:blipFill>
          <a:blip r:embed="rId3"/>
          <a:srcRect r="8925"/>
          <a:stretch>
            <a:fillRect/>
          </a:stretch>
        </p:blipFill>
        <p:spPr>
          <a:xfrm>
            <a:off x="3419475" y="4448175"/>
            <a:ext cx="1205230" cy="880110"/>
          </a:xfrm>
          <a:prstGeom prst="rect">
            <a:avLst/>
          </a:prstGeom>
          <a:noFill/>
          <a:ln w="9525">
            <a:noFill/>
          </a:ln>
        </p:spPr>
      </p:pic>
      <p:pic>
        <p:nvPicPr>
          <p:cNvPr id="7" name="图片 183" descr="孔道灌浆"/>
          <p:cNvPicPr>
            <a:picLocks noChangeAspect="1"/>
          </p:cNvPicPr>
          <p:nvPr/>
        </p:nvPicPr>
        <p:blipFill>
          <a:blip r:embed="rId4"/>
          <a:stretch>
            <a:fillRect/>
          </a:stretch>
        </p:blipFill>
        <p:spPr>
          <a:xfrm>
            <a:off x="4668520" y="4448175"/>
            <a:ext cx="1183640" cy="878840"/>
          </a:xfrm>
          <a:prstGeom prst="rect">
            <a:avLst/>
          </a:prstGeom>
          <a:noFill/>
          <a:ln w="9525">
            <a:noFill/>
          </a:ln>
        </p:spPr>
      </p:pic>
      <p:pic>
        <p:nvPicPr>
          <p:cNvPr id="8" name="图片 185" descr="无粘结筋"/>
          <p:cNvPicPr>
            <a:picLocks noChangeAspect="1"/>
          </p:cNvPicPr>
          <p:nvPr/>
        </p:nvPicPr>
        <p:blipFill>
          <a:blip r:embed="rId5"/>
          <a:srcRect l="5258" r="16847"/>
          <a:stretch>
            <a:fillRect/>
          </a:stretch>
        </p:blipFill>
        <p:spPr>
          <a:xfrm>
            <a:off x="3419475" y="3280410"/>
            <a:ext cx="2300605" cy="989330"/>
          </a:xfrm>
          <a:prstGeom prst="rect">
            <a:avLst/>
          </a:prstGeom>
          <a:noFill/>
          <a:ln w="9525">
            <a:noFill/>
          </a:ln>
        </p:spPr>
      </p:pic>
      <p:graphicFrame>
        <p:nvGraphicFramePr>
          <p:cNvPr id="6" name="表格 5"/>
          <p:cNvGraphicFramePr/>
          <p:nvPr/>
        </p:nvGraphicFramePr>
        <p:xfrm>
          <a:off x="6896100" y="1630045"/>
          <a:ext cx="2916000" cy="1905000"/>
        </p:xfrm>
        <a:graphic>
          <a:graphicData uri="http://schemas.openxmlformats.org/drawingml/2006/table">
            <a:tbl>
              <a:tblPr firstRow="1" bandRow="1">
                <a:tableStyleId>{5940675A-B579-460E-94D1-54222C63F5DA}</a:tableStyleId>
              </a:tblPr>
              <a:tblGrid>
                <a:gridCol w="2916000"/>
              </a:tblGrid>
              <a:tr h="381000">
                <a:tc>
                  <a:txBody>
                    <a:bodyPr/>
                    <a:lstStyle/>
                    <a:p>
                      <a:pPr algn="ctr">
                        <a:buNone/>
                      </a:pPr>
                      <a:r>
                        <a:rPr lang="zh-CN" altLang="en-US"/>
                        <a:t>腐蚀检测</a:t>
                      </a:r>
                      <a:endParaRPr lang="zh-CN" altLang="en-US"/>
                    </a:p>
                  </a:txBody>
                  <a:tcPr anchor="ctr">
                    <a:solidFill>
                      <a:schemeClr val="accent4"/>
                    </a:solidFill>
                  </a:tcPr>
                </a:tc>
              </a:tr>
              <a:tr h="381000">
                <a:tc>
                  <a:txBody>
                    <a:bodyPr/>
                    <a:lstStyle/>
                    <a:p>
                      <a:pPr algn="ctr">
                        <a:buNone/>
                      </a:pPr>
                      <a:r>
                        <a:rPr lang="zh-CN" altLang="en-US"/>
                        <a:t>声发射检测</a:t>
                      </a:r>
                      <a:endParaRPr lang="zh-CN" altLang="en-US"/>
                    </a:p>
                  </a:txBody>
                  <a:tcPr anchor="ctr"/>
                </a:tc>
              </a:tr>
              <a:tr h="381000">
                <a:tc>
                  <a:txBody>
                    <a:bodyPr/>
                    <a:lstStyle/>
                    <a:p>
                      <a:pPr algn="ctr">
                        <a:buNone/>
                      </a:pPr>
                      <a:r>
                        <a:rPr lang="zh-CN" altLang="en-US"/>
                        <a:t>超声波检测</a:t>
                      </a:r>
                      <a:endParaRPr lang="zh-CN" altLang="en-US"/>
                    </a:p>
                  </a:txBody>
                  <a:tcPr anchor="ctr"/>
                </a:tc>
              </a:tr>
              <a:tr h="381000">
                <a:tc>
                  <a:txBody>
                    <a:bodyPr/>
                    <a:lstStyle/>
                    <a:p>
                      <a:pPr algn="ctr">
                        <a:buNone/>
                      </a:pPr>
                      <a:r>
                        <a:rPr lang="zh-CN" altLang="en-US"/>
                        <a:t>磁性检测</a:t>
                      </a:r>
                      <a:endParaRPr lang="zh-CN" altLang="en-US"/>
                    </a:p>
                  </a:txBody>
                  <a:tcPr anchor="ctr"/>
                </a:tc>
              </a:tr>
              <a:tr h="381000">
                <a:tc>
                  <a:txBody>
                    <a:bodyPr/>
                    <a:lstStyle/>
                    <a:p>
                      <a:pPr algn="ctr">
                        <a:buNone/>
                      </a:pPr>
                      <a:r>
                        <a:rPr lang="zh-CN" altLang="en-US" dirty="0"/>
                        <a:t>射线照相检测</a:t>
                      </a:r>
                      <a:endParaRPr lang="zh-CN" altLang="en-US" dirty="0"/>
                    </a:p>
                  </a:txBody>
                  <a:tcPr anchor="ctr"/>
                </a:tc>
              </a:tr>
            </a:tbl>
          </a:graphicData>
        </a:graphic>
      </p:graphicFrame>
      <p:sp>
        <p:nvSpPr>
          <p:cNvPr id="11" name="文本框 10"/>
          <p:cNvSpPr txBox="1"/>
          <p:nvPr/>
        </p:nvSpPr>
        <p:spPr>
          <a:xfrm>
            <a:off x="6896100" y="4390390"/>
            <a:ext cx="4369435" cy="1286250"/>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实地应用效果却不好</a:t>
            </a:r>
            <a:endParaRPr lang="zh-CN" dirty="0">
              <a:latin typeface="Times New Roman" panose="02020603050405020304" pitchFamily="18" charset="0"/>
              <a:ea typeface="宋体" panose="02010600030101010101" pitchFamily="2" charset="-122"/>
              <a:sym typeface="+mn-ea"/>
            </a:endParaRP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不适用于长期监测</a:t>
            </a:r>
            <a:endParaRPr lang="zh-CN" dirty="0">
              <a:latin typeface="Times New Roman" panose="02020603050405020304" pitchFamily="18" charset="0"/>
              <a:ea typeface="宋体" panose="02010600030101010101" pitchFamily="2" charset="-122"/>
              <a:sym typeface="+mn-ea"/>
            </a:endParaRP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很难将防腐和监测结合到一起应用</a:t>
            </a:r>
            <a:endParaRPr lang="zh-CN" dirty="0">
              <a:latin typeface="Times New Roman" panose="02020603050405020304" pitchFamily="18" charset="0"/>
              <a:ea typeface="宋体" panose="02010600030101010101" pitchFamily="2" charset="-122"/>
              <a:sym typeface="+mn-ea"/>
            </a:endParaRPr>
          </a:p>
        </p:txBody>
      </p:sp>
      <p:pic>
        <p:nvPicPr>
          <p:cNvPr id="10" name="图片 9"/>
          <p:cNvPicPr>
            <a:picLocks noChangeAspect="1"/>
          </p:cNvPicPr>
          <p:nvPr/>
        </p:nvPicPr>
        <p:blipFill>
          <a:blip r:embed="rId6"/>
          <a:stretch>
            <a:fillRect/>
          </a:stretch>
        </p:blipFill>
        <p:spPr>
          <a:xfrm>
            <a:off x="3419475" y="5601498"/>
            <a:ext cx="1251810" cy="820299"/>
          </a:xfrm>
          <a:prstGeom prst="rect">
            <a:avLst/>
          </a:prstGeom>
        </p:spPr>
      </p:pic>
      <p:pic>
        <p:nvPicPr>
          <p:cNvPr id="12" name="图片 11"/>
          <p:cNvPicPr>
            <a:picLocks noChangeAspect="1"/>
          </p:cNvPicPr>
          <p:nvPr/>
        </p:nvPicPr>
        <p:blipFill>
          <a:blip r:embed="rId7"/>
          <a:stretch>
            <a:fillRect/>
          </a:stretch>
        </p:blipFill>
        <p:spPr>
          <a:xfrm>
            <a:off x="4700270" y="5601498"/>
            <a:ext cx="1046898" cy="8315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解决方案</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61297" y="2119291"/>
            <a:ext cx="5270132" cy="2532745"/>
          </a:xfrm>
          <a:prstGeom prst="rect">
            <a:avLst/>
          </a:prstGeom>
          <a:noFill/>
          <a:ln w="9525">
            <a:noFill/>
          </a:ln>
        </p:spPr>
        <p:txBody>
          <a:bodyPr wrap="square">
            <a:spAutoFit/>
          </a:bodyPr>
          <a:lstStyle/>
          <a:p>
            <a:pPr indent="0" fontAlgn="auto">
              <a:lnSpc>
                <a:spcPct val="150000"/>
              </a:lnSpc>
            </a:pPr>
            <a:r>
              <a:rPr lang="zh-CN" b="0" dirty="0">
                <a:solidFill>
                  <a:schemeClr val="tx1"/>
                </a:solidFill>
                <a:uFillTx/>
                <a:latin typeface="Times New Roman" panose="02020603050405020304" pitchFamily="18" charset="0"/>
                <a:ea typeface="宋体" panose="02010600030101010101" pitchFamily="2" charset="-122"/>
              </a:rPr>
              <a:t>电隔离（</a:t>
            </a:r>
            <a:r>
              <a:rPr lang="en-US" b="0" dirty="0">
                <a:solidFill>
                  <a:schemeClr val="tx1"/>
                </a:solidFill>
                <a:uFillTx/>
                <a:latin typeface="Times New Roman" panose="02020603050405020304" pitchFamily="18" charset="0"/>
                <a:ea typeface="宋体" panose="02010600030101010101" pitchFamily="2" charset="-122"/>
              </a:rPr>
              <a:t>Electrically Isolation Tendons</a:t>
            </a:r>
            <a:r>
              <a:rPr lang="zh-CN" b="0" dirty="0">
                <a:solidFill>
                  <a:schemeClr val="tx1"/>
                </a:solidFill>
                <a:uFillTx/>
                <a:latin typeface="Times New Roman" panose="02020603050405020304" pitchFamily="18" charset="0"/>
                <a:ea typeface="宋体" panose="02010600030101010101" pitchFamily="2" charset="-122"/>
              </a:rPr>
              <a:t>，</a:t>
            </a:r>
            <a:r>
              <a:rPr lang="en-US" b="0" dirty="0">
                <a:solidFill>
                  <a:schemeClr val="tx1"/>
                </a:solidFill>
                <a:uFillTx/>
                <a:latin typeface="Times New Roman" panose="02020603050405020304" pitchFamily="18" charset="0"/>
                <a:ea typeface="宋体" panose="02010600030101010101" pitchFamily="2" charset="-122"/>
              </a:rPr>
              <a:t>EIT</a:t>
            </a:r>
            <a:r>
              <a:rPr lang="zh-CN" b="0" dirty="0">
                <a:solidFill>
                  <a:schemeClr val="tx1"/>
                </a:solidFill>
                <a:uFillTx/>
                <a:latin typeface="Times New Roman" panose="02020603050405020304" pitchFamily="18" charset="0"/>
                <a:ea typeface="宋体" panose="02010600030101010101" pitchFamily="2" charset="-122"/>
              </a:rPr>
              <a:t>）</a:t>
            </a:r>
            <a:r>
              <a:rPr lang="zh-CN" altLang="en-US" b="0" dirty="0">
                <a:solidFill>
                  <a:schemeClr val="tx1"/>
                </a:solidFill>
                <a:uFillTx/>
                <a:latin typeface="Times New Roman" panose="02020603050405020304" pitchFamily="18" charset="0"/>
                <a:ea typeface="宋体" panose="02010600030101010101" pitchFamily="2" charset="-122"/>
              </a:rPr>
              <a:t>体系</a:t>
            </a:r>
            <a:r>
              <a:rPr lang="zh-CN" b="0" dirty="0">
                <a:solidFill>
                  <a:schemeClr val="tx1"/>
                </a:solidFill>
                <a:uFillTx/>
                <a:latin typeface="Times New Roman" panose="02020603050405020304" pitchFamily="18" charset="0"/>
                <a:ea typeface="宋体" panose="02010600030101010101" pitchFamily="2" charset="-122"/>
              </a:rPr>
              <a:t>采用塑料波纹管成孔以保证力筋长度范围内的绝缘与密封，然后在力筋两端锚头部位进行专门的绝缘与密封处理，并使整个预应力筋与锚头体系的绝缘与密封保持连续，该锚固体系</a:t>
            </a:r>
            <a:r>
              <a:rPr lang="zh-CN" altLang="en-US" dirty="0">
                <a:latin typeface="Times New Roman" panose="02020603050405020304" pitchFamily="18" charset="0"/>
                <a:ea typeface="宋体" panose="02010600030101010101" pitchFamily="2" charset="-122"/>
              </a:rPr>
              <a:t>在对结构腐蚀防护的同时还能在线监测结构的健康状况</a:t>
            </a:r>
            <a:endParaRPr lang="zh-CN" altLang="en-US" b="0" dirty="0">
              <a:solidFill>
                <a:schemeClr val="tx1"/>
              </a:solidFill>
              <a:uFillTx/>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rotWithShape="1">
          <a:blip r:embed="rId1"/>
          <a:srcRect b="5260"/>
          <a:stretch>
            <a:fillRect/>
          </a:stretch>
        </p:blipFill>
        <p:spPr>
          <a:xfrm>
            <a:off x="8143694" y="2977743"/>
            <a:ext cx="2933763" cy="1798304"/>
          </a:xfrm>
          <a:prstGeom prst="rect">
            <a:avLst/>
          </a:prstGeom>
        </p:spPr>
      </p:pic>
      <p:pic>
        <p:nvPicPr>
          <p:cNvPr id="4" name="图片 3"/>
          <p:cNvPicPr>
            <a:picLocks noChangeAspect="1"/>
          </p:cNvPicPr>
          <p:nvPr/>
        </p:nvPicPr>
        <p:blipFill rotWithShape="1">
          <a:blip r:embed="rId2"/>
          <a:srcRect t="1754" r="13470"/>
          <a:stretch>
            <a:fillRect/>
          </a:stretch>
        </p:blipFill>
        <p:spPr>
          <a:xfrm>
            <a:off x="8157056" y="4823719"/>
            <a:ext cx="2907037" cy="1830107"/>
          </a:xfrm>
          <a:prstGeom prst="rect">
            <a:avLst/>
          </a:prstGeom>
        </p:spPr>
      </p:pic>
      <p:pic>
        <p:nvPicPr>
          <p:cNvPr id="7" name="图片 6"/>
          <p:cNvPicPr>
            <a:picLocks noChangeAspect="1"/>
          </p:cNvPicPr>
          <p:nvPr/>
        </p:nvPicPr>
        <p:blipFill rotWithShape="1">
          <a:blip r:embed="rId3"/>
          <a:srcRect l="11391" r="8850"/>
          <a:stretch>
            <a:fillRect/>
          </a:stretch>
        </p:blipFill>
        <p:spPr>
          <a:xfrm>
            <a:off x="8290449" y="1119227"/>
            <a:ext cx="2640254" cy="183010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国内研究现状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88134" y="1823304"/>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甘国荣等人：双层电隔离防护锚索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688134" y="2598970"/>
            <a:ext cx="8327380" cy="46038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朱万旭等人：</a:t>
            </a:r>
            <a:r>
              <a:rPr lang="zh-CN" altLang="zh-CN" dirty="0">
                <a:latin typeface="Times New Roman" panose="02020603050405020304" pitchFamily="18" charset="0"/>
                <a:cs typeface="Times New Roman" panose="02020603050405020304" pitchFamily="18" charset="0"/>
              </a:rPr>
              <a:t>金属波纹管</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OVM.M15ZH</a:t>
            </a:r>
            <a:r>
              <a:rPr lang="zh-CN" altLang="zh-CN" dirty="0">
                <a:latin typeface="Times New Roman" panose="02020603050405020304" pitchFamily="18" charset="0"/>
                <a:cs typeface="Times New Roman" panose="02020603050405020304" pitchFamily="18" charset="0"/>
              </a:rPr>
              <a:t>型锚固体系</a:t>
            </a:r>
            <a:endParaRPr lang="zh-CN" altLang="en-US" dirty="0"/>
          </a:p>
        </p:txBody>
      </p:sp>
      <p:sp>
        <p:nvSpPr>
          <p:cNvPr id="11" name="矩形 10"/>
          <p:cNvSpPr/>
          <p:nvPr/>
        </p:nvSpPr>
        <p:spPr>
          <a:xfrm>
            <a:off x="688134" y="4008940"/>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港珠澳大桥电隔离防护技术和真空灌浆双重防护的应用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0234200" y="3665795"/>
            <a:ext cx="1393005" cy="2293278"/>
          </a:xfrm>
          <a:prstGeom prst="rect">
            <a:avLst/>
          </a:prstGeom>
        </p:spPr>
      </p:pic>
      <p:pic>
        <p:nvPicPr>
          <p:cNvPr id="7" name="图片 6"/>
          <p:cNvPicPr>
            <a:picLocks noChangeAspect="1"/>
          </p:cNvPicPr>
          <p:nvPr/>
        </p:nvPicPr>
        <p:blipFill>
          <a:blip r:embed="rId2"/>
          <a:stretch>
            <a:fillRect/>
          </a:stretch>
        </p:blipFill>
        <p:spPr>
          <a:xfrm>
            <a:off x="8474528" y="4132910"/>
            <a:ext cx="1368551" cy="1359047"/>
          </a:xfrm>
          <a:prstGeom prst="rect">
            <a:avLst/>
          </a:prstGeom>
        </p:spPr>
      </p:pic>
      <p:sp>
        <p:nvSpPr>
          <p:cNvPr id="14" name="矩形 13"/>
          <p:cNvSpPr/>
          <p:nvPr/>
        </p:nvSpPr>
        <p:spPr>
          <a:xfrm>
            <a:off x="688134" y="3343396"/>
            <a:ext cx="6906099" cy="45525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左海宁等人：</a:t>
            </a:r>
            <a:r>
              <a:rPr lang="en-US" altLang="zh-CN"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防护级别下的电隔离性能的验证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4528" y="977363"/>
            <a:ext cx="3029338" cy="1874828"/>
          </a:xfrm>
          <a:prstGeom prst="rect">
            <a:avLst/>
          </a:prstGeom>
        </p:spPr>
      </p:pic>
      <p:sp>
        <p:nvSpPr>
          <p:cNvPr id="12" name="矩形 11"/>
          <p:cNvSpPr/>
          <p:nvPr/>
        </p:nvSpPr>
        <p:spPr>
          <a:xfrm>
            <a:off x="8474528" y="2959850"/>
            <a:ext cx="3352800" cy="507831"/>
          </a:xfrm>
          <a:prstGeom prst="rect">
            <a:avLst/>
          </a:prstGeom>
        </p:spPr>
        <p:txBody>
          <a:bodyPr wrap="square">
            <a:spAutoFit/>
          </a:bodyPr>
          <a:lstStyle/>
          <a:p>
            <a:r>
              <a:rPr lang="zh-CN" altLang="en-US" sz="900" dirty="0">
                <a:latin typeface="Times New Roman" panose="02020603050405020304" pitchFamily="18" charset="0"/>
                <a:ea typeface="宋体" panose="02010600030101010101" pitchFamily="2" charset="-122"/>
              </a:rPr>
              <a:t>1-导向帽;2-锚索波纹管;3-隔离架;4-对中架;5-环氧喷涂钢绞线无黏结筋;6-预埋钢管;7-螺旋筋;8-复合钢垫板;</a:t>
            </a:r>
            <a:r>
              <a:rPr lang="zh-CN" altLang="en-US" sz="900" dirty="0">
                <a:latin typeface="Times New Roman" panose="02020603050405020304" pitchFamily="18" charset="0"/>
              </a:rPr>
              <a:t> 9-工作锚具;10-工作夹片;11-保护罩;12-环氧树脂;13-外部注浆管;14-内部注浆管</a:t>
            </a:r>
            <a:endParaRPr lang="zh-CN" altLang="en-US" sz="900" dirty="0">
              <a:latin typeface="Times New Roman" panose="02020603050405020304" pitchFamily="18" charset="0"/>
            </a:endParaRPr>
          </a:p>
        </p:txBody>
      </p:sp>
      <p:sp>
        <p:nvSpPr>
          <p:cNvPr id="19" name="矩形 18"/>
          <p:cNvSpPr/>
          <p:nvPr/>
        </p:nvSpPr>
        <p:spPr>
          <a:xfrm>
            <a:off x="1261297" y="5249158"/>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国内对于电隔离防护技术的深入研究很少，主要集中于应用层面，更多的是对国外现有电隔离预应力锚固体系的复用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国外研究现状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61296" y="1857361"/>
            <a:ext cx="6651064" cy="1153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欧洲和国际标准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rPr>
              <a:t>2014</a:t>
            </a:r>
            <a:r>
              <a:rPr lang="zh-CN" sz="1400" dirty="0">
                <a:latin typeface="Times New Roman" panose="02020603050405020304" pitchFamily="18" charset="0"/>
                <a:ea typeface="宋体" panose="02010600030101010101" pitchFamily="2" charset="-122"/>
              </a:rPr>
              <a:t>年最新修订的</a:t>
            </a:r>
            <a:r>
              <a:rPr lang="en-US" altLang="zh-CN" sz="1400" dirty="0">
                <a:latin typeface="Times New Roman" panose="02020603050405020304" pitchFamily="18" charset="0"/>
                <a:ea typeface="宋体" panose="02010600030101010101" pitchFamily="2" charset="-122"/>
              </a:rPr>
              <a:t>fib75</a:t>
            </a:r>
            <a:r>
              <a:rPr lang="zh-CN" altLang="en-US" sz="1400" dirty="0">
                <a:latin typeface="Times New Roman" panose="02020603050405020304" pitchFamily="18" charset="0"/>
                <a:ea typeface="宋体" panose="02010600030101010101" pitchFamily="2" charset="-122"/>
              </a:rPr>
              <a:t>公告：塑料波纹管应用于后张预应力体系</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en-US" sz="1400" dirty="0">
                <a:latin typeface="Times New Roman" panose="02020603050405020304" pitchFamily="18" charset="0"/>
                <a:ea typeface="宋体" panose="02010600030101010101" pitchFamily="2" charset="-122"/>
                <a:cs typeface="Times New Roman" panose="02020603050405020304" pitchFamily="18" charset="0"/>
              </a:rPr>
              <a:t>2016</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年最新修订的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EAD</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标准：</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防护等级需要采用电隔离防护体系</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p:cNvSpPr/>
          <p:nvPr/>
        </p:nvSpPr>
        <p:spPr>
          <a:xfrm>
            <a:off x="1261296" y="3445436"/>
            <a:ext cx="6651064" cy="175964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美国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dirty="0">
                <a:latin typeface="Times New Roman" panose="02020603050405020304" pitchFamily="18" charset="0"/>
                <a:ea typeface="宋体" panose="02010600030101010101" pitchFamily="2" charset="-122"/>
              </a:rPr>
              <a:t>FHWA</a:t>
            </a:r>
            <a:r>
              <a:rPr lang="zh-CN" altLang="zh-CN" sz="1400" dirty="0">
                <a:latin typeface="Times New Roman" panose="02020603050405020304" pitchFamily="18" charset="0"/>
                <a:ea typeface="宋体" panose="02010600030101010101" pitchFamily="2" charset="-122"/>
              </a:rPr>
              <a:t>意识到电隔离体系能够对后张预应力筋的腐蚀防护有重要的意义，</a:t>
            </a:r>
            <a:r>
              <a:rPr lang="en-US" altLang="zh-CN" sz="1400" dirty="0">
                <a:latin typeface="Times New Roman" panose="02020603050405020304" pitchFamily="18" charset="0"/>
                <a:ea typeface="宋体" panose="02010600030101010101" pitchFamily="2" charset="-122"/>
              </a:rPr>
              <a:t>2020</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对欧洲电隔离防护技术的应用进行实地走访和调查，整合成报告</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rPr>
              <a:t>理海大学的</a:t>
            </a:r>
            <a:r>
              <a:rPr lang="en-US" altLang="zh-CN" sz="1400" dirty="0">
                <a:latin typeface="Times New Roman" panose="02020603050405020304" pitchFamily="18" charset="0"/>
              </a:rPr>
              <a:t>Naito</a:t>
            </a:r>
            <a:r>
              <a:rPr lang="zh-CN" altLang="en-US" sz="1400" dirty="0">
                <a:latin typeface="Times New Roman" panose="02020603050405020304" pitchFamily="18" charset="0"/>
              </a:rPr>
              <a:t>教授：</a:t>
            </a:r>
            <a:r>
              <a:rPr lang="en-US" altLang="zh-CN" sz="1400" dirty="0">
                <a:latin typeface="Times New Roman" panose="02020603050405020304" pitchFamily="18" charset="0"/>
                <a:ea typeface="宋体" panose="02010600030101010101" pitchFamily="2" charset="-122"/>
              </a:rPr>
              <a:t>2018</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美国首次将电隔离防护技术应用于宾夕法尼亚州的</a:t>
            </a:r>
            <a:r>
              <a:rPr lang="en-US" altLang="zh-CN" sz="1400" dirty="0">
                <a:latin typeface="Times New Roman" panose="02020603050405020304" pitchFamily="18" charset="0"/>
                <a:ea typeface="宋体" panose="02010600030101010101" pitchFamily="2" charset="-122"/>
              </a:rPr>
              <a:t>colpaly</a:t>
            </a:r>
            <a:r>
              <a:rPr lang="zh-CN" altLang="zh-CN" sz="1400" dirty="0">
                <a:latin typeface="Times New Roman" panose="02020603050405020304" pitchFamily="18" charset="0"/>
                <a:ea typeface="宋体" panose="02010600030101010101" pitchFamily="2" charset="-122"/>
              </a:rPr>
              <a:t>大桥，对大桥的电隔离体系实施</a:t>
            </a:r>
            <a:r>
              <a:rPr lang="zh-CN" altLang="en-US" sz="1400" dirty="0">
                <a:latin typeface="Times New Roman" panose="02020603050405020304" pitchFamily="18" charset="0"/>
                <a:ea typeface="宋体" panose="02010600030101010101" pitchFamily="2" charset="-122"/>
              </a:rPr>
              <a:t>过程</a:t>
            </a:r>
            <a:r>
              <a:rPr lang="zh-CN" altLang="zh-CN" sz="1400" dirty="0">
                <a:latin typeface="Times New Roman" panose="02020603050405020304" pitchFamily="18" charset="0"/>
                <a:ea typeface="宋体" panose="02010600030101010101" pitchFamily="2" charset="-122"/>
              </a:rPr>
              <a:t>和性能进行了研究</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1261296" y="5384102"/>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国外对于电隔离防护技术的研究和应用已趋于成熟，但更多是偏向于工程应用的介绍，很少关于电隔离技术的深入研究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568026" y="3885134"/>
            <a:ext cx="1569373" cy="2016129"/>
          </a:xfrm>
          <a:prstGeom prst="rect">
            <a:avLst/>
          </a:prstGeom>
        </p:spPr>
      </p:pic>
      <p:pic>
        <p:nvPicPr>
          <p:cNvPr id="6" name="图片 5"/>
          <p:cNvPicPr>
            <a:picLocks noChangeAspect="1"/>
          </p:cNvPicPr>
          <p:nvPr/>
        </p:nvPicPr>
        <p:blipFill>
          <a:blip r:embed="rId2"/>
          <a:stretch>
            <a:fillRect/>
          </a:stretch>
        </p:blipFill>
        <p:spPr>
          <a:xfrm>
            <a:off x="10191061" y="4325261"/>
            <a:ext cx="1924674" cy="1135873"/>
          </a:xfrm>
          <a:prstGeom prst="rect">
            <a:avLst/>
          </a:prstGeom>
        </p:spPr>
      </p:pic>
      <p:pic>
        <p:nvPicPr>
          <p:cNvPr id="7" name="图片 6"/>
          <p:cNvPicPr>
            <a:picLocks noChangeAspect="1"/>
          </p:cNvPicPr>
          <p:nvPr/>
        </p:nvPicPr>
        <p:blipFill>
          <a:blip r:embed="rId3"/>
          <a:stretch>
            <a:fillRect/>
          </a:stretch>
        </p:blipFill>
        <p:spPr>
          <a:xfrm>
            <a:off x="8622665" y="1074420"/>
            <a:ext cx="1459230" cy="2087245"/>
          </a:xfrm>
          <a:prstGeom prst="rect">
            <a:avLst/>
          </a:prstGeom>
        </p:spPr>
      </p:pic>
      <p:pic>
        <p:nvPicPr>
          <p:cNvPr id="12" name="图片 11" descr="Bull75_cover"/>
          <p:cNvPicPr>
            <a:picLocks noChangeAspect="1"/>
          </p:cNvPicPr>
          <p:nvPr/>
        </p:nvPicPr>
        <p:blipFill>
          <a:blip r:embed="rId4"/>
          <a:stretch>
            <a:fillRect/>
          </a:stretch>
        </p:blipFill>
        <p:spPr>
          <a:xfrm>
            <a:off x="10435590" y="1074420"/>
            <a:ext cx="1485900" cy="209486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总结</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462807"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国内外研究现状</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1296" y="2193339"/>
            <a:ext cx="6302719" cy="1701748"/>
          </a:xfrm>
          <a:prstGeom prst="rect">
            <a:avLst/>
          </a:prstGeom>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国外对于电隔离防护技术的研究和应用已有多年，但是更多的是关于工程案例的介绍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国内虽然近年极少数工程来也有应用，但是对于电隔离技术的深入研究较少，尤其是电隔离性能的研究基本属于空白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p:cNvSpPr/>
          <p:nvPr/>
        </p:nvSpPr>
        <p:spPr>
          <a:xfrm>
            <a:off x="1261296" y="5384102"/>
            <a:ext cx="5525169" cy="45525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提出本课题</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新型电隔离预应力锚固体系性能研究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研究意义和目标</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选题依据</a:t>
            </a:r>
            <a:endParaRPr lang="zh-CN" altLang="en-US"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61297" y="2310392"/>
            <a:ext cx="7826719" cy="1286250"/>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意义：</a:t>
            </a:r>
            <a:r>
              <a:rPr lang="zh-CN" altLang="zh-CN" dirty="0">
                <a:latin typeface="Times New Roman" panose="02020603050405020304" pitchFamily="18" charset="0"/>
                <a:cs typeface="Times New Roman" panose="02020603050405020304" pitchFamily="18" charset="0"/>
              </a:rPr>
              <a:t>开展电隔离预应力锚固技术的研究，提升结构抗腐蚀性能并对其健康状况进行长期监测，对确保重大土木工程结构全寿命使用安全，推动混凝土结构理论与技术应用，实现经济社会绿色、可持续发展具有重要意义</a:t>
            </a:r>
            <a:endParaRPr lang="en-US" altLang="zh-CN" dirty="0">
              <a:latin typeface="Times New Roman" panose="02020603050405020304" pitchFamily="18" charset="0"/>
              <a:cs typeface="Times New Roman" panose="02020603050405020304" pitchFamily="18" charset="0"/>
            </a:endParaRPr>
          </a:p>
        </p:txBody>
      </p:sp>
      <p:sp>
        <p:nvSpPr>
          <p:cNvPr id="3" name="矩形 2"/>
          <p:cNvSpPr/>
          <p:nvPr/>
        </p:nvSpPr>
        <p:spPr>
          <a:xfrm>
            <a:off x="1261296" y="3859530"/>
            <a:ext cx="7826719" cy="1286250"/>
          </a:xfrm>
          <a:prstGeom prst="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目标：</a:t>
            </a:r>
            <a:r>
              <a:rPr lang="zh-CN" altLang="zh-CN" dirty="0">
                <a:latin typeface="Times New Roman" panose="02020603050405020304" pitchFamily="18" charset="0"/>
              </a:rPr>
              <a:t>结合国外现有电隔离锚固体系，设计开发出一套新的适用于实际工程应用的电隔离预应力锚固体系，</a:t>
            </a:r>
            <a:r>
              <a:rPr lang="zh-CN" altLang="en-US" dirty="0">
                <a:latin typeface="Times New Roman" panose="02020603050405020304" pitchFamily="18" charset="0"/>
              </a:rPr>
              <a:t>通过对体系进行预应力力学性能和电隔离性能的研究，使新体系达到</a:t>
            </a:r>
            <a:r>
              <a:rPr lang="zh-CN" altLang="zh-CN" dirty="0">
                <a:latin typeface="Times New Roman" panose="02020603050405020304" pitchFamily="18" charset="0"/>
              </a:rPr>
              <a:t>相关力学性能要求和电隔离防护要求</a:t>
            </a:r>
            <a:endParaRPr lang="zh-CN" altLang="en-US" dirty="0">
              <a:latin typeface="Times New Roman" panose="02020603050405020304" pitchFamily="18" charset="0"/>
            </a:endParaRP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2575</Words>
  <Application>WPS 演示</Application>
  <PresentationFormat>宽屏</PresentationFormat>
  <Paragraphs>249</Paragraphs>
  <Slides>19</Slides>
  <Notes>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19</vt:i4>
      </vt:variant>
    </vt:vector>
  </HeadingPairs>
  <TitlesOfParts>
    <vt:vector size="34" baseType="lpstr">
      <vt:lpstr>Arial</vt:lpstr>
      <vt:lpstr>宋体</vt:lpstr>
      <vt:lpstr>Wingdings</vt:lpstr>
      <vt:lpstr>微软雅黑</vt:lpstr>
      <vt:lpstr>方正兰亭粗黑简体</vt:lpstr>
      <vt:lpstr>黑体</vt:lpstr>
      <vt:lpstr>Wingdings</vt:lpstr>
      <vt:lpstr>Times New Roman</vt:lpstr>
      <vt:lpstr>Calibri</vt:lpstr>
      <vt:lpstr>Arial Unicode MS</vt:lpstr>
      <vt:lpstr>Calibri Light</vt:lpstr>
      <vt:lpstr>Office 主题</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100009894</cp:lastModifiedBy>
  <cp:revision>325</cp:revision>
  <dcterms:created xsi:type="dcterms:W3CDTF">2018-03-08T06:32:00Z</dcterms:created>
  <dcterms:modified xsi:type="dcterms:W3CDTF">2022-01-10T08:45:56Z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ies>
</file>